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8"/>
  </p:notesMasterIdLst>
  <p:sldIdLst>
    <p:sldId id="500" r:id="rId2"/>
    <p:sldId id="323" r:id="rId3"/>
    <p:sldId id="503" r:id="rId4"/>
    <p:sldId id="309" r:id="rId5"/>
    <p:sldId id="321" r:id="rId6"/>
    <p:sldId id="318" r:id="rId7"/>
    <p:sldId id="320" r:id="rId8"/>
    <p:sldId id="272" r:id="rId9"/>
    <p:sldId id="322" r:id="rId10"/>
    <p:sldId id="315" r:id="rId11"/>
    <p:sldId id="277" r:id="rId12"/>
    <p:sldId id="263" r:id="rId13"/>
    <p:sldId id="262" r:id="rId14"/>
    <p:sldId id="260" r:id="rId15"/>
    <p:sldId id="478" r:id="rId16"/>
    <p:sldId id="325" r:id="rId17"/>
    <p:sldId id="261" r:id="rId18"/>
    <p:sldId id="284" r:id="rId19"/>
    <p:sldId id="259" r:id="rId20"/>
    <p:sldId id="397" r:id="rId21"/>
    <p:sldId id="402" r:id="rId22"/>
    <p:sldId id="395" r:id="rId23"/>
    <p:sldId id="398" r:id="rId24"/>
    <p:sldId id="476" r:id="rId25"/>
    <p:sldId id="475" r:id="rId26"/>
    <p:sldId id="396" r:id="rId27"/>
    <p:sldId id="406" r:id="rId28"/>
    <p:sldId id="408" r:id="rId29"/>
    <p:sldId id="409" r:id="rId30"/>
    <p:sldId id="411" r:id="rId31"/>
    <p:sldId id="477" r:id="rId32"/>
    <p:sldId id="412" r:id="rId33"/>
    <p:sldId id="479" r:id="rId34"/>
    <p:sldId id="499" r:id="rId35"/>
    <p:sldId id="501" r:id="rId36"/>
    <p:sldId id="399" r:id="rId37"/>
  </p:sldIdLst>
  <p:sldSz cx="9144000" cy="5143500" type="screen16x9"/>
  <p:notesSz cx="6858000" cy="9144000"/>
  <p:custDataLst>
    <p:tags r:id="rId3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98D"/>
    <a:srgbClr val="3B5EA2"/>
    <a:srgbClr val="A75450"/>
    <a:srgbClr val="256D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D65D0E3-8FA3-4CA1-8A76-F7BDC07CA0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49" autoAdjust="0"/>
  </p:normalViewPr>
  <p:slideViewPr>
    <p:cSldViewPr snapToGrid="0">
      <p:cViewPr varScale="1">
        <p:scale>
          <a:sx n="83" d="100"/>
          <a:sy n="83" d="100"/>
        </p:scale>
        <p:origin x="789"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大家好，我们是第一组，我们选择的题目是针对特定人群特定场景的优化，即帮助老年人使用智能产品。</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经过共情，我们分析出了用户所想要的。接着，我们需要定义出要解决的问题</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26e44d2c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26e44d2c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这是我们的用户画像，</a:t>
            </a:r>
            <a:r>
              <a:rPr lang="en-US" altLang="zh-CN" dirty="0"/>
              <a:t>60</a:t>
            </a:r>
            <a:r>
              <a:rPr lang="zh-CN" altLang="en-US" dirty="0"/>
              <a:t>岁以上使用智能产品有困难且难以获得帮助的人。他们的身体机能有所退化，他们仍习惯传统物理按键和直达型操作，对智能产品比较陌生。</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37e0336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37e0336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他们遇到的问题主要是</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智能产品有过多的交互层级</a:t>
            </a:r>
            <a:endParaRPr lang="en-US" altLang="zh-CN" dirty="0"/>
          </a:p>
          <a:p>
            <a:pPr marL="0" lvl="0" indent="0" algn="l" rtl="0">
              <a:spcBef>
                <a:spcPts val="0"/>
              </a:spcBef>
              <a:spcAft>
                <a:spcPts val="0"/>
              </a:spcAft>
              <a:buNone/>
            </a:pPr>
            <a:r>
              <a:rPr lang="zh-CN" altLang="en-US" dirty="0"/>
              <a:t>且交互逻辑不符合他们的直觉。</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因而理解困难，单纯靠记忆学习操作，难度较大</a:t>
            </a:r>
            <a:endParaRPr lang="en-US" altLang="zh-CN" dirty="0"/>
          </a:p>
          <a:p>
            <a:pPr marL="0" lvl="0" indent="0" algn="l" rtl="0">
              <a:spcBef>
                <a:spcPts val="0"/>
              </a:spcBef>
              <a:spcAft>
                <a:spcPts val="0"/>
              </a:spcAft>
              <a:buNone/>
            </a:pPr>
            <a:r>
              <a:rPr lang="zh-CN" altLang="en-US" dirty="0"/>
              <a:t>产品按键不够大，触屏点按困难。</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2009efd5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2009efd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简单来说，我们希望考虑老人身体机能的缺陷、逻辑和交互习惯的差异，希望基于他们的认知模型</a:t>
            </a:r>
            <a:r>
              <a:rPr lang="zh-CN" altLang="en-US"/>
              <a:t>，提出降低智能产品使用门槛的</a:t>
            </a:r>
            <a:r>
              <a:rPr lang="zh-CN" altLang="en-US" dirty="0"/>
              <a:t>解决方案。</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接下来是</a:t>
            </a:r>
            <a:r>
              <a:rPr lang="en-US" altLang="zh-CN"/>
              <a:t>ideate</a:t>
            </a:r>
            <a:r>
              <a:rPr lang="zh-CN" altLang="en-US"/>
              <a:t>的部分</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2009efd5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2009efd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我们主要使用了mindmap对设计部分的 brainstorm结果进行了记录，使用concept video对老人遇到的问题及我们提出的解决方案进行展示说明</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为解决老人们遇到的困难，我们需要优化现有产品的功能，并设计出满足老人多方面需求的产品</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如</a:t>
            </a:r>
            <a:r>
              <a:rPr dirty="0"/>
              <a:t>减少操作步骤，提供使用说明，减少老人学习新事物的负担，提供个性化设置等</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2009efd5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2009efd5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随后我们针对功能，物理外观，UI层级和逻辑等多个方面的设计细节进行了讨论</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1026e44d2ca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1026e44d2ca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并通过concept video展示了老人们使用手机及智能家居时遇到的问题的两个场景，以及概念化的解决方案</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2009efd5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2009efd5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根据前一阶段讨论确定的设计细节，我们制作了低保真模型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2009efd5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2009efd5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汇报主要分为七部分，展示了项目的整体流程。</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我们确定了</a:t>
            </a:r>
            <a:r>
              <a:rPr lang="en-US" altLang="zh-CN" dirty="0"/>
              <a:t>“</a:t>
            </a:r>
            <a:r>
              <a:rPr lang="zh-CN" altLang="en-US" dirty="0"/>
              <a:t>不智能</a:t>
            </a:r>
            <a:r>
              <a:rPr lang="en-US" altLang="zh-CN" dirty="0"/>
              <a:t>”</a:t>
            </a:r>
            <a:r>
              <a:rPr lang="zh-CN" altLang="en-US" dirty="0"/>
              <a:t>的智能设备由可自定义功能的物理实体按键，屏幕和听筒话筒构成</a:t>
            </a:r>
          </a:p>
          <a:p>
            <a:pPr marL="0" lvl="0" indent="0" algn="l" rtl="0">
              <a:spcBef>
                <a:spcPts val="0"/>
              </a:spcBef>
              <a:spcAft>
                <a:spcPts val="0"/>
              </a:spcAft>
              <a:buNone/>
            </a:pPr>
            <a:r>
              <a:rPr lang="zh-CN" altLang="en-US" dirty="0"/>
              <a:t>并且可支持多种使用模式</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marL="158750" indent="0">
              <a:buNone/>
            </a:pPr>
            <a:r>
              <a:rPr lang="zh-CN" altLang="en-US"/>
              <a:t>以及根据调研结果，我们选择了高频使用的功能，如接打电话，微信的使用，扫码亮码等</a:t>
            </a:r>
            <a:r>
              <a:rPr lang="en-US" altLang="zh-CN"/>
              <a:t> </a:t>
            </a:r>
            <a:r>
              <a:rPr lang="zh-CN" altLang="en-US"/>
              <a:t>作为默认设置，对原功能进行封装与抽象，并提供按键和语音两种交互操作</a:t>
            </a:r>
          </a:p>
          <a:p>
            <a:pPr marL="158750" indent="0">
              <a:buNone/>
            </a:pPr>
            <a:endParaRPr lang="zh-CN" altLang="en-US"/>
          </a:p>
          <a:p>
            <a:pPr marL="158750" indent="0">
              <a:buNone/>
            </a:pPr>
            <a:endParaRPr lang="zh-CN" altLang="en-US"/>
          </a:p>
          <a:p>
            <a:pPr marL="158750" indent="0">
              <a:buNone/>
            </a:pPr>
            <a:endParaRPr lang="zh-CN" altLang="en-US"/>
          </a:p>
          <a:p>
            <a:pPr marL="158750" indent="0">
              <a:buNone/>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基于低保真模型的设计，我们使用原型设计</a:t>
            </a:r>
            <a:r>
              <a:rPr lang="en-US" altLang="zh-CN" dirty="0"/>
              <a:t>figma</a:t>
            </a:r>
            <a:r>
              <a:rPr lang="zh-CN" dirty="0"/>
              <a:t>进一步制作了可交互的中保真模型</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这是模型的主界面的和交互逻辑的部分展示</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并且基于用户测试，我们对交互层级和交互逻辑进行了修改，对部分功能进行了使用体验上的优化，这一部分的内容会在之后给出更详细的介绍</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a:t>为了解决老人们触屏难的问题，我们选择了可编辑的实体按键的设计，并制作了一个最终实物的3D模型进行展示</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完成中保真模型后，我们将对模型进行启发式分析和可用性测试</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026e44d2c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026e44d2c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评估实验设计：</a:t>
            </a:r>
          </a:p>
          <a:p>
            <a:pPr marL="0" lvl="0" indent="0" algn="l" rtl="0">
              <a:spcBef>
                <a:spcPts val="0"/>
              </a:spcBef>
              <a:spcAft>
                <a:spcPts val="0"/>
              </a:spcAft>
              <a:buNone/>
            </a:pPr>
            <a:r>
              <a:rPr lang="zh-CN" altLang="en-US"/>
              <a:t>我们将要求受试者使用中保真模型在有指导和无指导两种情况下完成指定任务，并由测试者记录下实验过程中的受试者的使用情况</a:t>
            </a:r>
          </a:p>
          <a:p>
            <a:pPr marL="0" lvl="0" indent="0" algn="l" rtl="0">
              <a:spcBef>
                <a:spcPts val="0"/>
              </a:spcBef>
              <a:spcAft>
                <a:spcPts val="0"/>
              </a:spcAft>
              <a:buNone/>
            </a:pPr>
            <a:r>
              <a:rPr lang="zh-CN" altLang="en-US"/>
              <a:t>并在试验结束后对受试者进行用户体验问卷的调查，对实验结果进行分析后，继续对我们的产品和解决方案迭代改进</a:t>
            </a:r>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参与人员</a:t>
            </a:r>
            <a:r>
              <a:rPr lang="en-US" altLang="zh-CN"/>
              <a:t>——</a:t>
            </a:r>
            <a:r>
              <a:rPr lang="zh-CN" altLang="en-US"/>
              <a:t>主持人，操作者，录像，观察人员</a:t>
            </a:r>
          </a:p>
          <a:p>
            <a:pPr marL="0" lvl="0" indent="0" algn="l" rtl="0">
              <a:spcBef>
                <a:spcPts val="0"/>
              </a:spcBef>
              <a:spcAft>
                <a:spcPts val="0"/>
              </a:spcAft>
              <a:buNone/>
            </a:pPr>
            <a:r>
              <a:rPr lang="zh-CN" altLang="en-US"/>
              <a:t>任务</a:t>
            </a:r>
            <a:r>
              <a:rPr lang="en-US" altLang="zh-CN"/>
              <a:t>——</a:t>
            </a:r>
            <a:r>
              <a:rPr lang="zh-CN" altLang="en-US"/>
              <a:t>给小王打电话，使用支付宝付款，查看洗衣机的使用流程，使用消息朗读</a:t>
            </a:r>
          </a:p>
          <a:p>
            <a:pPr marL="0" lvl="0" indent="0" algn="l" rtl="0">
              <a:spcBef>
                <a:spcPts val="0"/>
              </a:spcBef>
              <a:spcAft>
                <a:spcPts val="0"/>
              </a:spcAft>
              <a:buNone/>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026e44d2c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026e44d2c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评估实验设计：</a:t>
            </a:r>
          </a:p>
          <a:p>
            <a:pPr marL="0" lvl="0" indent="0" algn="l" rtl="0">
              <a:spcBef>
                <a:spcPts val="0"/>
              </a:spcBef>
              <a:spcAft>
                <a:spcPts val="0"/>
              </a:spcAft>
              <a:buNone/>
            </a:pPr>
            <a:r>
              <a:rPr lang="zh-CN" altLang="en-US"/>
              <a:t>我们将要求受试者使用中保真模型在有指导和无指导两种情况下完成指定任务，并由测试者记录下实验过程中的受试者的使用情况</a:t>
            </a:r>
          </a:p>
          <a:p>
            <a:pPr marL="0" lvl="0" indent="0" algn="l" rtl="0">
              <a:spcBef>
                <a:spcPts val="0"/>
              </a:spcBef>
              <a:spcAft>
                <a:spcPts val="0"/>
              </a:spcAft>
              <a:buNone/>
            </a:pPr>
            <a:r>
              <a:rPr lang="zh-CN" altLang="en-US"/>
              <a:t>并在试验结束后对受试者进行用户体验问卷的调查，对实验结果进行分析后，继续对我们的产品和解决方案迭代改进</a:t>
            </a:r>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参与人员</a:t>
            </a:r>
            <a:r>
              <a:rPr lang="en-US" altLang="zh-CN"/>
              <a:t>——</a:t>
            </a:r>
            <a:r>
              <a:rPr lang="zh-CN" altLang="en-US"/>
              <a:t>主持人，操作者，录像，观察人员</a:t>
            </a:r>
          </a:p>
          <a:p>
            <a:pPr marL="0" lvl="0" indent="0" algn="l" rtl="0">
              <a:spcBef>
                <a:spcPts val="0"/>
              </a:spcBef>
              <a:spcAft>
                <a:spcPts val="0"/>
              </a:spcAft>
              <a:buNone/>
            </a:pPr>
            <a:r>
              <a:rPr lang="zh-CN" altLang="en-US"/>
              <a:t>任务</a:t>
            </a:r>
            <a:r>
              <a:rPr lang="en-US" altLang="zh-CN"/>
              <a:t>——</a:t>
            </a:r>
            <a:r>
              <a:rPr lang="zh-CN" altLang="en-US"/>
              <a:t>给小王打电话，使用支付宝付款，查看洗衣机的使用流程，使用消息朗读</a:t>
            </a:r>
          </a:p>
          <a:p>
            <a:pPr marL="0" lvl="0" indent="0" algn="l" rtl="0">
              <a:spcBef>
                <a:spcPts val="0"/>
              </a:spcBef>
              <a:spcAft>
                <a:spcPts val="0"/>
              </a:spcAft>
              <a:buNone/>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026e44d2c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026e44d2c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评估实验设计：</a:t>
            </a:r>
          </a:p>
          <a:p>
            <a:pPr marL="0" lvl="0" indent="0" algn="l" rtl="0">
              <a:spcBef>
                <a:spcPts val="0"/>
              </a:spcBef>
              <a:spcAft>
                <a:spcPts val="0"/>
              </a:spcAft>
              <a:buNone/>
            </a:pPr>
            <a:r>
              <a:rPr lang="zh-CN" altLang="en-US"/>
              <a:t>我们将要求受试者使用中保真模型在有指导和无指导两种情况下完成指定任务，并由测试者记录下实验过程中的受试者的使用情况</a:t>
            </a:r>
          </a:p>
          <a:p>
            <a:pPr marL="0" lvl="0" indent="0" algn="l" rtl="0">
              <a:spcBef>
                <a:spcPts val="0"/>
              </a:spcBef>
              <a:spcAft>
                <a:spcPts val="0"/>
              </a:spcAft>
              <a:buNone/>
            </a:pPr>
            <a:r>
              <a:rPr lang="zh-CN" altLang="en-US"/>
              <a:t>并在试验结束后对受试者进行用户体验问卷的调查，对实验结果进行分析后，继续对我们的产品和解决方案迭代改进</a:t>
            </a:r>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参与人员</a:t>
            </a:r>
            <a:r>
              <a:rPr lang="en-US" altLang="zh-CN"/>
              <a:t>——</a:t>
            </a:r>
            <a:r>
              <a:rPr lang="zh-CN" altLang="en-US"/>
              <a:t>主持人，操作者，录像，观察人员</a:t>
            </a:r>
          </a:p>
          <a:p>
            <a:pPr marL="0" lvl="0" indent="0" algn="l" rtl="0">
              <a:spcBef>
                <a:spcPts val="0"/>
              </a:spcBef>
              <a:spcAft>
                <a:spcPts val="0"/>
              </a:spcAft>
              <a:buNone/>
            </a:pPr>
            <a:r>
              <a:rPr lang="zh-CN" altLang="en-US"/>
              <a:t>任务</a:t>
            </a:r>
            <a:r>
              <a:rPr lang="en-US" altLang="zh-CN"/>
              <a:t>——</a:t>
            </a:r>
            <a:r>
              <a:rPr lang="zh-CN" altLang="en-US"/>
              <a:t>给小王打电话，使用支付宝付款，查看洗衣机的使用流程，使用消息朗读</a:t>
            </a:r>
          </a:p>
          <a:p>
            <a:pPr marL="0" lvl="0" indent="0" algn="l" rtl="0">
              <a:spcBef>
                <a:spcPts val="0"/>
              </a:spcBef>
              <a:spcAft>
                <a:spcPts val="0"/>
              </a:spcAft>
              <a:buNone/>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首先是共情。</a:t>
            </a:r>
            <a:endParaRPr lang="en-US" altLang="zh-CN" dirty="0"/>
          </a:p>
          <a:p>
            <a:pPr marL="0" lvl="0" indent="0" algn="l" rtl="0">
              <a:spcBef>
                <a:spcPts val="0"/>
              </a:spcBef>
              <a:spcAft>
                <a:spcPts val="0"/>
              </a:spcAft>
              <a:buNone/>
            </a:pPr>
            <a:r>
              <a:rPr lang="zh-CN" altLang="en-US" dirty="0"/>
              <a:t>在项目的初期，我们回忆了自家老人使用智能产品的困境，为了更好地与目标用户共情，我们进行了问卷和采访，希望近距离感受他们的痛点。</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026e44d2c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026e44d2c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评估实验设计：</a:t>
            </a:r>
          </a:p>
          <a:p>
            <a:pPr marL="0" lvl="0" indent="0" algn="l" rtl="0">
              <a:spcBef>
                <a:spcPts val="0"/>
              </a:spcBef>
              <a:spcAft>
                <a:spcPts val="0"/>
              </a:spcAft>
              <a:buNone/>
            </a:pPr>
            <a:r>
              <a:rPr lang="zh-CN" altLang="en-US"/>
              <a:t>我们将要求受试者使用中保真模型在有指导和无指导两种情况下完成指定任务，并由测试者记录下实验过程中的受试者的使用情况</a:t>
            </a:r>
          </a:p>
          <a:p>
            <a:pPr marL="0" lvl="0" indent="0" algn="l" rtl="0">
              <a:spcBef>
                <a:spcPts val="0"/>
              </a:spcBef>
              <a:spcAft>
                <a:spcPts val="0"/>
              </a:spcAft>
              <a:buNone/>
            </a:pPr>
            <a:r>
              <a:rPr lang="zh-CN" altLang="en-US"/>
              <a:t>并在试验结束后对受试者进行用户体验问卷的调查，对实验结果进行分析后，继续对我们的产品和解决方案迭代改进</a:t>
            </a:r>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参与人员</a:t>
            </a:r>
            <a:r>
              <a:rPr lang="en-US" altLang="zh-CN"/>
              <a:t>——</a:t>
            </a:r>
            <a:r>
              <a:rPr lang="zh-CN" altLang="en-US"/>
              <a:t>主持人，操作者，录像，观察人员</a:t>
            </a:r>
          </a:p>
          <a:p>
            <a:pPr marL="0" lvl="0" indent="0" algn="l" rtl="0">
              <a:spcBef>
                <a:spcPts val="0"/>
              </a:spcBef>
              <a:spcAft>
                <a:spcPts val="0"/>
              </a:spcAft>
              <a:buNone/>
            </a:pPr>
            <a:r>
              <a:rPr lang="zh-CN" altLang="en-US"/>
              <a:t>任务</a:t>
            </a:r>
            <a:r>
              <a:rPr lang="en-US" altLang="zh-CN"/>
              <a:t>——</a:t>
            </a:r>
            <a:r>
              <a:rPr lang="zh-CN" altLang="en-US"/>
              <a:t>给小王打电话，使用支付宝付款，查看洗衣机的使用流程，使用消息朗读</a:t>
            </a:r>
          </a:p>
          <a:p>
            <a:pPr marL="0" lvl="0" indent="0" algn="l" rtl="0">
              <a:spcBef>
                <a:spcPts val="0"/>
              </a:spcBef>
              <a:spcAft>
                <a:spcPts val="0"/>
              </a:spcAft>
              <a:buNone/>
            </a:pP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26e44d2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26e44d2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完成中保真模型后，我们将对模型进行启发式分析和可用性测试</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26e44d2ca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026e44d2ca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1026e44d2ca_0_2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1026e44d2ca_0_2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问卷验证了我们的一些想法，并提供了数据支撑。</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zh-CN" altLang="en-US" dirty="0"/>
              <a:t>电子产品使用困难，在老年人中非常普遍，因此寻找相应的解决方案是很有意义的。</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zh-CN" altLang="en-US" dirty="0"/>
              <a:t>问卷还帮助我们关注更为普遍和关键的问题，比如帮我们筛选出老人最常用的电器设备和手机功能，再比如帮我们筛选出造成困扰的普遍原因。</a:t>
            </a: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zh-CN" altLang="en-US" dirty="0"/>
              <a:t>除了问卷，我们还对家中老人进行了细致的采访。</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zh-CN" altLang="en-US" dirty="0"/>
              <a:t>采访提供了更多细节和描述，提出了很多具体的问题，这让我们能更深入地了解原因，帮我们找到更合适的解决方案。</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endParaRPr lang="zh-CN" altLang="en-US" dirty="0"/>
          </a:p>
          <a:p>
            <a:r>
              <a:rPr lang="zh-CN" altLang="en-US" dirty="0"/>
              <a:t>他们的视力和记忆力可能不太好，他们的理解方式和我们不同，他们不习惯不理解电子产品的步骤逻辑，等等。</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023b42abe8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023b42abe8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1. </a:t>
            </a:r>
            <a:r>
              <a:rPr lang="zh-CN" altLang="en-US" dirty="0"/>
              <a:t>根据这些，我们进一步筛选了常用的功能，选择了具有代表性的几个进行原型实现，之后测试和优化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2. </a:t>
            </a:r>
            <a:r>
              <a:rPr lang="zh-CN" altLang="en-US" dirty="0"/>
              <a:t>可以看到，制约老人们使用电子产品的原因很多，那我们最应该关注的是哪些呢？</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   我们首先思考放大字体等方法，后来发现这是不够的，交互逻辑不匹配的问题仍没有解决。我们意识到还应该思考认知差异，保证与他们所习惯的现实世界映射一致。</a:t>
            </a:r>
            <a:endParaRPr lang="en-US" altLang="zh-CN" dirty="0"/>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3. </a:t>
            </a:r>
            <a:r>
              <a:rPr lang="zh-CN" altLang="en-US" dirty="0"/>
              <a:t>最初我们只思考了</a:t>
            </a:r>
            <a:r>
              <a:rPr lang="en-US" altLang="zh-CN" dirty="0"/>
              <a:t>【</a:t>
            </a:r>
            <a:r>
              <a:rPr lang="zh-CN" altLang="en-US" b="1" dirty="0"/>
              <a:t>产品本身</a:t>
            </a:r>
            <a:r>
              <a:rPr lang="en-US" altLang="zh-CN" b="1" dirty="0"/>
              <a:t>】</a:t>
            </a:r>
            <a:r>
              <a:rPr lang="zh-CN" altLang="en-US" dirty="0"/>
              <a:t>应该是什么样，后来被指出还应当考虑配套的教学方案，用老人更易接受的形式，帮助快速学习和记忆，可能是随时可用的指导，或者是易懂的教学视频。</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023b42abe8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023b42abe8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在课堂中，我们将</a:t>
            </a:r>
            <a:r>
              <a:rPr lang="en-US" altLang="zh-CN" dirty="0"/>
              <a:t>Human Capabilities</a:t>
            </a:r>
            <a:r>
              <a:rPr lang="zh-CN" altLang="en-US" dirty="0"/>
              <a:t>分为三大类，感官、记忆、认知能力。我们对共情的修正优化正体现着对这三类能力的思考。最初只考虑了老人的感官差异，后来意识到认知习惯差异，以及他们的记忆能力。</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zh-CN" altLang="en-US" dirty="0"/>
              <a:t>共情的方式有三种，我们使用了除</a:t>
            </a:r>
            <a:r>
              <a:rPr lang="en-US" altLang="zh-CN" dirty="0"/>
              <a:t>Immerse</a:t>
            </a:r>
            <a:r>
              <a:rPr lang="zh-CN" altLang="en-US" dirty="0"/>
              <a:t>之外的其他两种。观察是通过回忆来实现的，我们仍记得家中老人使用电子产品的困扰状态。接着我们广泛发放了问卷，得到具有统计意义的结果，指导着我们设计的大体方向。最后是采访，需要我们引导和倾听，以得到尽可能客观的结果，再进行归纳和分析。在采访中我们发现了许多没有被注意到的点，因此对我们来说，采访是一件打破固有观点，引发新思考的事。</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7" Type="http://schemas.openxmlformats.org/officeDocument/2006/relationships/image" Target="../media/image6.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7" Type="http://schemas.openxmlformats.org/officeDocument/2006/relationships/image" Target="../media/image6.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5100" y="2237150"/>
            <a:ext cx="4061700" cy="108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1458875"/>
            <a:ext cx="1498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a:blip r:embed="rId2"/>
          <a:stretch>
            <a:fillRect/>
          </a:stretch>
        </p:blipFill>
        <p:spPr>
          <a:xfrm>
            <a:off x="5798351" y="198550"/>
            <a:ext cx="4725399" cy="4746400"/>
          </a:xfrm>
          <a:prstGeom prst="rect">
            <a:avLst/>
          </a:prstGeom>
          <a:noFill/>
          <a:ln>
            <a:noFill/>
          </a:ln>
        </p:spPr>
      </p:pic>
      <p:sp>
        <p:nvSpPr>
          <p:cNvPr id="17" name="Google Shape;17;p3"/>
          <p:cNvSpPr/>
          <p:nvPr/>
        </p:nvSpPr>
        <p:spPr>
          <a:xfrm rot="-2699374">
            <a:off x="7074579" y="1530727"/>
            <a:ext cx="1165241" cy="3071672"/>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2700626">
            <a:off x="6867347" y="2007355"/>
            <a:ext cx="1164817" cy="2417457"/>
          </a:xfrm>
          <a:prstGeom prst="ellipse">
            <a:avLst/>
          </a:prstGeom>
          <a:noFill/>
          <a:ln w="2857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8265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2" hasCustomPrompt="1"/>
          </p:nvPr>
        </p:nvSpPr>
        <p:spPr>
          <a:xfrm>
            <a:off x="8265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
          </p:nvPr>
        </p:nvSpPr>
        <p:spPr>
          <a:xfrm>
            <a:off x="8265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3"/>
          </p:nvPr>
        </p:nvSpPr>
        <p:spPr>
          <a:xfrm>
            <a:off x="35103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4" hasCustomPrompt="1"/>
          </p:nvPr>
        </p:nvSpPr>
        <p:spPr>
          <a:xfrm>
            <a:off x="35103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35103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6"/>
          </p:nvPr>
        </p:nvSpPr>
        <p:spPr>
          <a:xfrm>
            <a:off x="61941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7" hasCustomPrompt="1"/>
          </p:nvPr>
        </p:nvSpPr>
        <p:spPr>
          <a:xfrm>
            <a:off x="61941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61941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9"/>
          </p:nvPr>
        </p:nvSpPr>
        <p:spPr>
          <a:xfrm>
            <a:off x="8265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13" hasCustomPrompt="1"/>
          </p:nvPr>
        </p:nvSpPr>
        <p:spPr>
          <a:xfrm>
            <a:off x="8265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8265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15"/>
          </p:nvPr>
        </p:nvSpPr>
        <p:spPr>
          <a:xfrm>
            <a:off x="35103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6" hasCustomPrompt="1"/>
          </p:nvPr>
        </p:nvSpPr>
        <p:spPr>
          <a:xfrm>
            <a:off x="35103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7"/>
          </p:nvPr>
        </p:nvSpPr>
        <p:spPr>
          <a:xfrm>
            <a:off x="35103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8"/>
          </p:nvPr>
        </p:nvSpPr>
        <p:spPr>
          <a:xfrm>
            <a:off x="61941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19" hasCustomPrompt="1"/>
          </p:nvPr>
        </p:nvSpPr>
        <p:spPr>
          <a:xfrm>
            <a:off x="61941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20"/>
          </p:nvPr>
        </p:nvSpPr>
        <p:spPr>
          <a:xfrm>
            <a:off x="61941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7" name="Google Shape;97;p13"/>
          <p:cNvPicPr preferRelativeResize="0"/>
          <p:nvPr/>
        </p:nvPicPr>
        <p:blipFill>
          <a:blip r:embed="rId2"/>
          <a:stretch>
            <a:fillRect/>
          </a:stretch>
        </p:blipFill>
        <p:spPr>
          <a:xfrm>
            <a:off x="7087813" y="-1828575"/>
            <a:ext cx="3133725" cy="3009900"/>
          </a:xfrm>
          <a:prstGeom prst="rect">
            <a:avLst/>
          </a:prstGeom>
          <a:noFill/>
          <a:ln>
            <a:noFill/>
          </a:ln>
        </p:spPr>
      </p:pic>
      <p:sp>
        <p:nvSpPr>
          <p:cNvPr id="98" name="Google Shape;98;p13"/>
          <p:cNvSpPr/>
          <p:nvPr/>
        </p:nvSpPr>
        <p:spPr>
          <a:xfrm rot="-3636128">
            <a:off x="8690680" y="3904477"/>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3636128">
            <a:off x="8573216" y="4108347"/>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3844525" y="2937217"/>
            <a:ext cx="31521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2" name="Google Shape;102;p14"/>
          <p:cNvSpPr txBox="1">
            <a:spLocks noGrp="1"/>
          </p:cNvSpPr>
          <p:nvPr>
            <p:ph type="subTitle" idx="1"/>
          </p:nvPr>
        </p:nvSpPr>
        <p:spPr>
          <a:xfrm>
            <a:off x="3844525" y="1794217"/>
            <a:ext cx="4476900" cy="114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03" name="Google Shape;103;p14"/>
          <p:cNvPicPr preferRelativeResize="0"/>
          <p:nvPr/>
        </p:nvPicPr>
        <p:blipFill>
          <a:blip r:embed="rId2"/>
          <a:stretch>
            <a:fillRect/>
          </a:stretch>
        </p:blipFill>
        <p:spPr>
          <a:xfrm>
            <a:off x="7009214" y="3624125"/>
            <a:ext cx="2839375" cy="2724950"/>
          </a:xfrm>
          <a:prstGeom prst="rect">
            <a:avLst/>
          </a:prstGeom>
          <a:noFill/>
          <a:ln>
            <a:noFill/>
          </a:ln>
        </p:spPr>
      </p:pic>
      <p:sp>
        <p:nvSpPr>
          <p:cNvPr id="104" name="Google Shape;104;p14"/>
          <p:cNvSpPr/>
          <p:nvPr/>
        </p:nvSpPr>
        <p:spPr>
          <a:xfrm rot="-3098212" flipH="1">
            <a:off x="5152798" y="-850447"/>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3098212" flipH="1">
            <a:off x="5334859" y="-1084980"/>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3098212">
            <a:off x="7421109" y="4368478"/>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rot="3098212">
            <a:off x="7239048" y="4133945"/>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8"/>
        <p:cNvGrpSpPr/>
        <p:nvPr/>
      </p:nvGrpSpPr>
      <p:grpSpPr>
        <a:xfrm>
          <a:off x="0" y="0"/>
          <a:ext cx="0" cy="0"/>
          <a:chOff x="0" y="0"/>
          <a:chExt cx="0" cy="0"/>
        </a:xfrm>
      </p:grpSpPr>
      <p:sp>
        <p:nvSpPr>
          <p:cNvPr id="109" name="Google Shape;109;p15"/>
          <p:cNvSpPr txBox="1">
            <a:spLocks noGrp="1"/>
          </p:cNvSpPr>
          <p:nvPr>
            <p:ph type="subTitle" idx="1"/>
          </p:nvPr>
        </p:nvSpPr>
        <p:spPr>
          <a:xfrm>
            <a:off x="720000" y="2822200"/>
            <a:ext cx="4057500" cy="53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5"/>
          <p:cNvSpPr txBox="1">
            <a:spLocks noGrp="1"/>
          </p:cNvSpPr>
          <p:nvPr>
            <p:ph type="title"/>
          </p:nvPr>
        </p:nvSpPr>
        <p:spPr>
          <a:xfrm>
            <a:off x="720000" y="1734463"/>
            <a:ext cx="4538400" cy="10041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8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11"/>
        <p:cNvGrpSpPr/>
        <p:nvPr/>
      </p:nvGrpSpPr>
      <p:grpSpPr>
        <a:xfrm>
          <a:off x="0" y="0"/>
          <a:ext cx="0" cy="0"/>
          <a:chOff x="0" y="0"/>
          <a:chExt cx="0" cy="0"/>
        </a:xfrm>
      </p:grpSpPr>
      <p:sp>
        <p:nvSpPr>
          <p:cNvPr id="112" name="Google Shape;112;p16"/>
          <p:cNvSpPr txBox="1">
            <a:spLocks noGrp="1"/>
          </p:cNvSpPr>
          <p:nvPr>
            <p:ph type="subTitle" idx="1"/>
          </p:nvPr>
        </p:nvSpPr>
        <p:spPr>
          <a:xfrm>
            <a:off x="791376" y="2526325"/>
            <a:ext cx="3519000" cy="75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title"/>
          </p:nvPr>
        </p:nvSpPr>
        <p:spPr>
          <a:xfrm>
            <a:off x="791386" y="1990625"/>
            <a:ext cx="3990300" cy="5358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4" name="Google Shape;114;p16"/>
          <p:cNvPicPr preferRelativeResize="0"/>
          <p:nvPr/>
        </p:nvPicPr>
        <p:blipFill>
          <a:blip r:embed="rId2"/>
          <a:stretch>
            <a:fillRect/>
          </a:stretch>
        </p:blipFill>
        <p:spPr>
          <a:xfrm flipH="1">
            <a:off x="2179901" y="-1281850"/>
            <a:ext cx="2774300" cy="2826150"/>
          </a:xfrm>
          <a:prstGeom prst="rect">
            <a:avLst/>
          </a:prstGeom>
          <a:noFill/>
          <a:ln>
            <a:noFill/>
          </a:ln>
        </p:spPr>
      </p:pic>
      <p:sp>
        <p:nvSpPr>
          <p:cNvPr id="115" name="Google Shape;115;p16"/>
          <p:cNvSpPr/>
          <p:nvPr/>
        </p:nvSpPr>
        <p:spPr>
          <a:xfrm rot="-2643026" flipH="1">
            <a:off x="3202434" y="-311863"/>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2643026" flipH="1">
            <a:off x="3375705" y="-482754"/>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117"/>
        <p:cNvGrpSpPr/>
        <p:nvPr/>
      </p:nvGrpSpPr>
      <p:grpSpPr>
        <a:xfrm>
          <a:off x="0" y="0"/>
          <a:ext cx="0" cy="0"/>
          <a:chOff x="0" y="0"/>
          <a:chExt cx="0" cy="0"/>
        </a:xfrm>
      </p:grpSpPr>
      <p:sp>
        <p:nvSpPr>
          <p:cNvPr id="118" name="Google Shape;118;p17"/>
          <p:cNvSpPr txBox="1">
            <a:spLocks noGrp="1"/>
          </p:cNvSpPr>
          <p:nvPr>
            <p:ph type="subTitle" idx="1"/>
          </p:nvPr>
        </p:nvSpPr>
        <p:spPr>
          <a:xfrm>
            <a:off x="4002649" y="2512675"/>
            <a:ext cx="3573600" cy="78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4002644" y="1961068"/>
            <a:ext cx="4057500" cy="5928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0" name="Google Shape;120;p17"/>
          <p:cNvPicPr preferRelativeResize="0"/>
          <p:nvPr/>
        </p:nvPicPr>
        <p:blipFill>
          <a:blip r:embed="rId2"/>
          <a:stretch>
            <a:fillRect/>
          </a:stretch>
        </p:blipFill>
        <p:spPr>
          <a:xfrm rot="10800000">
            <a:off x="6971088" y="-1304425"/>
            <a:ext cx="2915625" cy="2798150"/>
          </a:xfrm>
          <a:prstGeom prst="rect">
            <a:avLst/>
          </a:prstGeom>
          <a:noFill/>
          <a:ln>
            <a:noFill/>
          </a:ln>
        </p:spPr>
      </p:pic>
      <p:sp>
        <p:nvSpPr>
          <p:cNvPr id="121" name="Google Shape;121;p17"/>
          <p:cNvSpPr/>
          <p:nvPr/>
        </p:nvSpPr>
        <p:spPr>
          <a:xfrm rot="2643026">
            <a:off x="7293017" y="-402138"/>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2643026">
            <a:off x="7119747" y="-573029"/>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
    <p:spTree>
      <p:nvGrpSpPr>
        <p:cNvPr id="1" name="Shape 123"/>
        <p:cNvGrpSpPr/>
        <p:nvPr/>
      </p:nvGrpSpPr>
      <p:grpSpPr>
        <a:xfrm>
          <a:off x="0" y="0"/>
          <a:ext cx="0" cy="0"/>
          <a:chOff x="0" y="0"/>
          <a:chExt cx="0" cy="0"/>
        </a:xfrm>
      </p:grpSpPr>
      <p:sp>
        <p:nvSpPr>
          <p:cNvPr id="124" name="Google Shape;124;p18"/>
          <p:cNvSpPr txBox="1">
            <a:spLocks noGrp="1"/>
          </p:cNvSpPr>
          <p:nvPr>
            <p:ph type="subTitle" idx="1"/>
          </p:nvPr>
        </p:nvSpPr>
        <p:spPr>
          <a:xfrm>
            <a:off x="1421552" y="2534727"/>
            <a:ext cx="3512700" cy="75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8"/>
          <p:cNvSpPr txBox="1">
            <a:spLocks noGrp="1"/>
          </p:cNvSpPr>
          <p:nvPr>
            <p:ph type="title"/>
          </p:nvPr>
        </p:nvSpPr>
        <p:spPr>
          <a:xfrm>
            <a:off x="1421552" y="1989400"/>
            <a:ext cx="4017300" cy="5379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6" name="Google Shape;126;p18"/>
          <p:cNvPicPr preferRelativeResize="0"/>
          <p:nvPr/>
        </p:nvPicPr>
        <p:blipFill>
          <a:blip r:embed="rId2"/>
          <a:stretch>
            <a:fillRect/>
          </a:stretch>
        </p:blipFill>
        <p:spPr>
          <a:xfrm>
            <a:off x="-807645" y="-827350"/>
            <a:ext cx="2522825" cy="2522825"/>
          </a:xfrm>
          <a:prstGeom prst="rect">
            <a:avLst/>
          </a:prstGeom>
          <a:noFill/>
          <a:ln>
            <a:noFill/>
          </a:ln>
        </p:spPr>
      </p:pic>
      <p:sp>
        <p:nvSpPr>
          <p:cNvPr id="127" name="Google Shape;127;p18"/>
          <p:cNvSpPr/>
          <p:nvPr/>
        </p:nvSpPr>
        <p:spPr>
          <a:xfrm rot="-2643026" flipH="1">
            <a:off x="872634" y="-256313"/>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2643026" flipH="1">
            <a:off x="1045905" y="-427204"/>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3_1">
    <p:spTree>
      <p:nvGrpSpPr>
        <p:cNvPr id="1" name="Shape 129"/>
        <p:cNvGrpSpPr/>
        <p:nvPr/>
      </p:nvGrpSpPr>
      <p:grpSpPr>
        <a:xfrm>
          <a:off x="0" y="0"/>
          <a:ext cx="0" cy="0"/>
          <a:chOff x="0" y="0"/>
          <a:chExt cx="0" cy="0"/>
        </a:xfrm>
      </p:grpSpPr>
      <p:sp>
        <p:nvSpPr>
          <p:cNvPr id="130" name="Google Shape;130;p19"/>
          <p:cNvSpPr txBox="1">
            <a:spLocks noGrp="1"/>
          </p:cNvSpPr>
          <p:nvPr>
            <p:ph type="subTitle" idx="1"/>
          </p:nvPr>
        </p:nvSpPr>
        <p:spPr>
          <a:xfrm>
            <a:off x="719998" y="1212194"/>
            <a:ext cx="7704000" cy="339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8"/>
        <p:cNvGrpSpPr/>
        <p:nvPr/>
      </p:nvGrpSpPr>
      <p:grpSpPr>
        <a:xfrm>
          <a:off x="0" y="0"/>
          <a:ext cx="0" cy="0"/>
          <a:chOff x="0" y="0"/>
          <a:chExt cx="0" cy="0"/>
        </a:xfrm>
      </p:grpSpPr>
      <p:sp>
        <p:nvSpPr>
          <p:cNvPr id="139" name="Google Shape;139;p21"/>
          <p:cNvSpPr txBox="1">
            <a:spLocks noGrp="1"/>
          </p:cNvSpPr>
          <p:nvPr>
            <p:ph type="subTitle" idx="1"/>
          </p:nvPr>
        </p:nvSpPr>
        <p:spPr>
          <a:xfrm>
            <a:off x="2784350" y="3696575"/>
            <a:ext cx="2384700" cy="3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 name="Google Shape;140;p21"/>
          <p:cNvSpPr txBox="1">
            <a:spLocks noGrp="1"/>
          </p:cNvSpPr>
          <p:nvPr>
            <p:ph type="subTitle" idx="2"/>
          </p:nvPr>
        </p:nvSpPr>
        <p:spPr>
          <a:xfrm>
            <a:off x="6039300" y="3696625"/>
            <a:ext cx="2384700" cy="3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21"/>
          <p:cNvSpPr txBox="1">
            <a:spLocks noGrp="1"/>
          </p:cNvSpPr>
          <p:nvPr>
            <p:ph type="subTitle" idx="3"/>
          </p:nvPr>
        </p:nvSpPr>
        <p:spPr>
          <a:xfrm>
            <a:off x="2784350" y="4070163"/>
            <a:ext cx="2188200" cy="51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subTitle" idx="4"/>
          </p:nvPr>
        </p:nvSpPr>
        <p:spPr>
          <a:xfrm>
            <a:off x="6039294" y="4070163"/>
            <a:ext cx="2188200" cy="51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4" name="Google Shape;144;p21"/>
          <p:cNvPicPr preferRelativeResize="0"/>
          <p:nvPr/>
        </p:nvPicPr>
        <p:blipFill>
          <a:blip r:embed="rId2"/>
          <a:stretch>
            <a:fillRect/>
          </a:stretch>
        </p:blipFill>
        <p:spPr>
          <a:xfrm>
            <a:off x="4449150" y="-904300"/>
            <a:ext cx="2188200" cy="2229101"/>
          </a:xfrm>
          <a:prstGeom prst="rect">
            <a:avLst/>
          </a:prstGeom>
          <a:noFill/>
          <a:ln>
            <a:noFill/>
          </a:ln>
        </p:spPr>
      </p:pic>
      <p:sp>
        <p:nvSpPr>
          <p:cNvPr id="145" name="Google Shape;145;p21"/>
          <p:cNvSpPr/>
          <p:nvPr/>
        </p:nvSpPr>
        <p:spPr>
          <a:xfrm rot="-8156550">
            <a:off x="4931037" y="-580144"/>
            <a:ext cx="722195" cy="149913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rot="-8156550">
            <a:off x="5079171" y="-434042"/>
            <a:ext cx="722195" cy="149913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8462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22"/>
          <p:cNvSpPr txBox="1">
            <a:spLocks noGrp="1"/>
          </p:cNvSpPr>
          <p:nvPr>
            <p:ph type="subTitle" idx="1"/>
          </p:nvPr>
        </p:nvSpPr>
        <p:spPr>
          <a:xfrm>
            <a:off x="8462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title" idx="2"/>
          </p:nvPr>
        </p:nvSpPr>
        <p:spPr>
          <a:xfrm>
            <a:off x="35300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2"/>
          <p:cNvSpPr txBox="1">
            <a:spLocks noGrp="1"/>
          </p:cNvSpPr>
          <p:nvPr>
            <p:ph type="subTitle" idx="3"/>
          </p:nvPr>
        </p:nvSpPr>
        <p:spPr>
          <a:xfrm>
            <a:off x="35300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title" idx="4"/>
          </p:nvPr>
        </p:nvSpPr>
        <p:spPr>
          <a:xfrm>
            <a:off x="62138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2"/>
          <p:cNvSpPr txBox="1">
            <a:spLocks noGrp="1"/>
          </p:cNvSpPr>
          <p:nvPr>
            <p:ph type="subTitle" idx="5"/>
          </p:nvPr>
        </p:nvSpPr>
        <p:spPr>
          <a:xfrm>
            <a:off x="62138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5" name="Google Shape;155;p22"/>
          <p:cNvPicPr preferRelativeResize="0"/>
          <p:nvPr/>
        </p:nvPicPr>
        <p:blipFill>
          <a:blip r:embed="rId2"/>
          <a:stretch>
            <a:fillRect/>
          </a:stretch>
        </p:blipFill>
        <p:spPr>
          <a:xfrm>
            <a:off x="7639225" y="-303121"/>
            <a:ext cx="3102721" cy="2989171"/>
          </a:xfrm>
          <a:prstGeom prst="rect">
            <a:avLst/>
          </a:prstGeom>
          <a:noFill/>
          <a:ln>
            <a:noFill/>
          </a:ln>
        </p:spPr>
      </p:pic>
      <p:pic>
        <p:nvPicPr>
          <p:cNvPr id="156" name="Google Shape;156;p22"/>
          <p:cNvPicPr preferRelativeResize="0"/>
          <p:nvPr/>
        </p:nvPicPr>
        <p:blipFill>
          <a:blip r:embed="rId3"/>
          <a:stretch>
            <a:fillRect/>
          </a:stretch>
        </p:blipFill>
        <p:spPr>
          <a:xfrm>
            <a:off x="-477125" y="4192175"/>
            <a:ext cx="1554175" cy="1501750"/>
          </a:xfrm>
          <a:prstGeom prst="rect">
            <a:avLst/>
          </a:prstGeom>
          <a:noFill/>
          <a:ln>
            <a:noFill/>
          </a:ln>
        </p:spPr>
      </p:pic>
      <p:sp>
        <p:nvSpPr>
          <p:cNvPr id="157" name="Google Shape;157;p22"/>
          <p:cNvSpPr/>
          <p:nvPr/>
        </p:nvSpPr>
        <p:spPr>
          <a:xfrm rot="-3636814">
            <a:off x="8752772" y="-1198313"/>
            <a:ext cx="1403716" cy="291329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rot="-3636814">
            <a:off x="8550925" y="-847994"/>
            <a:ext cx="1403716" cy="291329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62150" y="1178497"/>
            <a:ext cx="76197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pic>
        <p:nvPicPr>
          <p:cNvPr id="22" name="Google Shape;22;p4"/>
          <p:cNvPicPr preferRelativeResize="0"/>
          <p:nvPr/>
        </p:nvPicPr>
        <p:blipFill>
          <a:blip r:embed="rId2"/>
          <a:stretch>
            <a:fillRect/>
          </a:stretch>
        </p:blipFill>
        <p:spPr>
          <a:xfrm>
            <a:off x="7264800" y="-1792162"/>
            <a:ext cx="2819400" cy="2809875"/>
          </a:xfrm>
          <a:prstGeom prst="rect">
            <a:avLst/>
          </a:prstGeom>
          <a:noFill/>
          <a:ln>
            <a:noFill/>
          </a:ln>
        </p:spPr>
      </p:pic>
      <p:pic>
        <p:nvPicPr>
          <p:cNvPr id="23" name="Google Shape;23;p4"/>
          <p:cNvPicPr preferRelativeResize="0"/>
          <p:nvPr/>
        </p:nvPicPr>
        <p:blipFill>
          <a:blip r:embed="rId3"/>
          <a:stretch>
            <a:fillRect/>
          </a:stretch>
        </p:blipFill>
        <p:spPr>
          <a:xfrm>
            <a:off x="7742463" y="4037563"/>
            <a:ext cx="2695575" cy="2676525"/>
          </a:xfrm>
          <a:prstGeom prst="rect">
            <a:avLst/>
          </a:prstGeom>
          <a:noFill/>
          <a:ln>
            <a:noFill/>
          </a:ln>
        </p:spPr>
      </p:pic>
      <p:sp>
        <p:nvSpPr>
          <p:cNvPr id="24" name="Google Shape;24;p4"/>
          <p:cNvSpPr/>
          <p:nvPr/>
        </p:nvSpPr>
        <p:spPr>
          <a:xfrm rot="-8272913">
            <a:off x="8570143" y="3062470"/>
            <a:ext cx="966211" cy="200547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8272913">
            <a:off x="8774713" y="3251119"/>
            <a:ext cx="966211" cy="2005473"/>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BLANK_1_1_1_2_1">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882799" y="3182675"/>
            <a:ext cx="2022000" cy="6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3"/>
          <p:cNvSpPr txBox="1">
            <a:spLocks noGrp="1"/>
          </p:cNvSpPr>
          <p:nvPr>
            <p:ph type="subTitle" idx="1"/>
          </p:nvPr>
        </p:nvSpPr>
        <p:spPr>
          <a:xfrm>
            <a:off x="882799" y="3914300"/>
            <a:ext cx="2022000" cy="6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3"/>
          <p:cNvSpPr txBox="1">
            <a:spLocks noGrp="1"/>
          </p:cNvSpPr>
          <p:nvPr>
            <p:ph type="title" idx="2"/>
          </p:nvPr>
        </p:nvSpPr>
        <p:spPr>
          <a:xfrm>
            <a:off x="3466909" y="3170825"/>
            <a:ext cx="2022000" cy="6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23"/>
          <p:cNvSpPr txBox="1">
            <a:spLocks noGrp="1"/>
          </p:cNvSpPr>
          <p:nvPr>
            <p:ph type="subTitle" idx="3"/>
          </p:nvPr>
        </p:nvSpPr>
        <p:spPr>
          <a:xfrm>
            <a:off x="3466909" y="3902450"/>
            <a:ext cx="2022000" cy="6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5" name="Google Shape;165;p23"/>
          <p:cNvPicPr preferRelativeResize="0"/>
          <p:nvPr/>
        </p:nvPicPr>
        <p:blipFill>
          <a:blip r:embed="rId2"/>
          <a:stretch>
            <a:fillRect/>
          </a:stretch>
        </p:blipFill>
        <p:spPr>
          <a:xfrm>
            <a:off x="-1353225" y="445025"/>
            <a:ext cx="2343500" cy="2387321"/>
          </a:xfrm>
          <a:prstGeom prst="rect">
            <a:avLst/>
          </a:prstGeom>
          <a:noFill/>
          <a:ln>
            <a:noFill/>
          </a:ln>
        </p:spPr>
      </p:pic>
      <p:pic>
        <p:nvPicPr>
          <p:cNvPr id="166" name="Google Shape;166;p23"/>
          <p:cNvPicPr preferRelativeResize="0"/>
          <p:nvPr/>
        </p:nvPicPr>
        <p:blipFill>
          <a:blip r:embed="rId3"/>
          <a:stretch>
            <a:fillRect/>
          </a:stretch>
        </p:blipFill>
        <p:spPr>
          <a:xfrm>
            <a:off x="7867299" y="-716750"/>
            <a:ext cx="1617734" cy="1612269"/>
          </a:xfrm>
          <a:prstGeom prst="rect">
            <a:avLst/>
          </a:prstGeom>
          <a:noFill/>
          <a:ln>
            <a:noFill/>
          </a:ln>
        </p:spPr>
      </p:pic>
      <p:sp>
        <p:nvSpPr>
          <p:cNvPr id="167" name="Google Shape;167;p23"/>
          <p:cNvSpPr/>
          <p:nvPr/>
        </p:nvSpPr>
        <p:spPr>
          <a:xfrm rot="-8498115" flipH="1">
            <a:off x="-267213" y="1063448"/>
            <a:ext cx="818799" cy="169822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8498115" flipH="1">
            <a:off x="-453422" y="918899"/>
            <a:ext cx="818799" cy="169822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8042858">
            <a:off x="8746029" y="-32550"/>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8042858">
            <a:off x="8911250" y="-200069"/>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720000" y="1556575"/>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4"/>
          <p:cNvSpPr txBox="1">
            <a:spLocks noGrp="1"/>
          </p:cNvSpPr>
          <p:nvPr>
            <p:ph type="subTitle" idx="1"/>
          </p:nvPr>
        </p:nvSpPr>
        <p:spPr>
          <a:xfrm>
            <a:off x="720000" y="2269375"/>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title" idx="2"/>
          </p:nvPr>
        </p:nvSpPr>
        <p:spPr>
          <a:xfrm>
            <a:off x="3459398" y="1556575"/>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4"/>
          <p:cNvSpPr txBox="1">
            <a:spLocks noGrp="1"/>
          </p:cNvSpPr>
          <p:nvPr>
            <p:ph type="subTitle" idx="3"/>
          </p:nvPr>
        </p:nvSpPr>
        <p:spPr>
          <a:xfrm>
            <a:off x="3459395" y="2269375"/>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title" idx="4"/>
          </p:nvPr>
        </p:nvSpPr>
        <p:spPr>
          <a:xfrm>
            <a:off x="720000" y="3410902"/>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24"/>
          <p:cNvSpPr txBox="1">
            <a:spLocks noGrp="1"/>
          </p:cNvSpPr>
          <p:nvPr>
            <p:ph type="subTitle" idx="5"/>
          </p:nvPr>
        </p:nvSpPr>
        <p:spPr>
          <a:xfrm>
            <a:off x="720000" y="4123702"/>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title" idx="6"/>
          </p:nvPr>
        </p:nvSpPr>
        <p:spPr>
          <a:xfrm>
            <a:off x="3459398" y="3410902"/>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24"/>
          <p:cNvSpPr txBox="1">
            <a:spLocks noGrp="1"/>
          </p:cNvSpPr>
          <p:nvPr>
            <p:ph type="subTitle" idx="7"/>
          </p:nvPr>
        </p:nvSpPr>
        <p:spPr>
          <a:xfrm>
            <a:off x="3459395" y="4123702"/>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1" name="Google Shape;181;p24"/>
          <p:cNvPicPr preferRelativeResize="0"/>
          <p:nvPr/>
        </p:nvPicPr>
        <p:blipFill>
          <a:blip r:embed="rId2"/>
          <a:stretch>
            <a:fillRect/>
          </a:stretch>
        </p:blipFill>
        <p:spPr>
          <a:xfrm>
            <a:off x="4137200" y="-2064800"/>
            <a:ext cx="3386676" cy="3449975"/>
          </a:xfrm>
          <a:prstGeom prst="rect">
            <a:avLst/>
          </a:prstGeom>
          <a:noFill/>
          <a:ln>
            <a:noFill/>
          </a:ln>
        </p:spPr>
      </p:pic>
      <p:sp>
        <p:nvSpPr>
          <p:cNvPr id="182" name="Google Shape;182;p24"/>
          <p:cNvSpPr/>
          <p:nvPr/>
        </p:nvSpPr>
        <p:spPr>
          <a:xfrm rot="8709643">
            <a:off x="5854881" y="-1221025"/>
            <a:ext cx="995665" cy="206548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rot="8709643">
            <a:off x="6070417" y="-1311454"/>
            <a:ext cx="995665" cy="206548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863350"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6"/>
          <p:cNvSpPr txBox="1">
            <a:spLocks noGrp="1"/>
          </p:cNvSpPr>
          <p:nvPr>
            <p:ph type="subTitle" idx="1"/>
          </p:nvPr>
        </p:nvSpPr>
        <p:spPr>
          <a:xfrm>
            <a:off x="863350"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6"/>
          <p:cNvSpPr txBox="1">
            <a:spLocks noGrp="1"/>
          </p:cNvSpPr>
          <p:nvPr>
            <p:ph type="title" idx="2"/>
          </p:nvPr>
        </p:nvSpPr>
        <p:spPr>
          <a:xfrm>
            <a:off x="3562625"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6"/>
          <p:cNvSpPr txBox="1">
            <a:spLocks noGrp="1"/>
          </p:cNvSpPr>
          <p:nvPr>
            <p:ph type="subTitle" idx="3"/>
          </p:nvPr>
        </p:nvSpPr>
        <p:spPr>
          <a:xfrm>
            <a:off x="3562649"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6"/>
          <p:cNvSpPr txBox="1">
            <a:spLocks noGrp="1"/>
          </p:cNvSpPr>
          <p:nvPr>
            <p:ph type="title" idx="4"/>
          </p:nvPr>
        </p:nvSpPr>
        <p:spPr>
          <a:xfrm>
            <a:off x="863350" y="3719243"/>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6"/>
          <p:cNvSpPr txBox="1">
            <a:spLocks noGrp="1"/>
          </p:cNvSpPr>
          <p:nvPr>
            <p:ph type="subTitle" idx="5"/>
          </p:nvPr>
        </p:nvSpPr>
        <p:spPr>
          <a:xfrm>
            <a:off x="863350"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6"/>
          <p:cNvSpPr txBox="1">
            <a:spLocks noGrp="1"/>
          </p:cNvSpPr>
          <p:nvPr>
            <p:ph type="title" idx="6"/>
          </p:nvPr>
        </p:nvSpPr>
        <p:spPr>
          <a:xfrm>
            <a:off x="3562625" y="3719243"/>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6"/>
          <p:cNvSpPr txBox="1">
            <a:spLocks noGrp="1"/>
          </p:cNvSpPr>
          <p:nvPr>
            <p:ph type="subTitle" idx="7"/>
          </p:nvPr>
        </p:nvSpPr>
        <p:spPr>
          <a:xfrm>
            <a:off x="3562649"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title" idx="8"/>
          </p:nvPr>
        </p:nvSpPr>
        <p:spPr>
          <a:xfrm>
            <a:off x="6261950"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6"/>
          <p:cNvSpPr txBox="1">
            <a:spLocks noGrp="1"/>
          </p:cNvSpPr>
          <p:nvPr>
            <p:ph type="subTitle" idx="9"/>
          </p:nvPr>
        </p:nvSpPr>
        <p:spPr>
          <a:xfrm>
            <a:off x="6261899"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6"/>
          <p:cNvSpPr txBox="1">
            <a:spLocks noGrp="1"/>
          </p:cNvSpPr>
          <p:nvPr>
            <p:ph type="title" idx="13"/>
          </p:nvPr>
        </p:nvSpPr>
        <p:spPr>
          <a:xfrm>
            <a:off x="6261900" y="3719239"/>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6"/>
          <p:cNvSpPr txBox="1">
            <a:spLocks noGrp="1"/>
          </p:cNvSpPr>
          <p:nvPr>
            <p:ph type="subTitle" idx="14"/>
          </p:nvPr>
        </p:nvSpPr>
        <p:spPr>
          <a:xfrm>
            <a:off x="6261899"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6"/>
          <p:cNvPicPr preferRelativeResize="0"/>
          <p:nvPr/>
        </p:nvPicPr>
        <p:blipFill>
          <a:blip r:embed="rId2"/>
          <a:stretch>
            <a:fillRect/>
          </a:stretch>
        </p:blipFill>
        <p:spPr>
          <a:xfrm>
            <a:off x="8125195" y="-656400"/>
            <a:ext cx="1575525" cy="1564400"/>
          </a:xfrm>
          <a:prstGeom prst="rect">
            <a:avLst/>
          </a:prstGeom>
          <a:noFill/>
          <a:ln>
            <a:noFill/>
          </a:ln>
        </p:spPr>
      </p:pic>
      <p:pic>
        <p:nvPicPr>
          <p:cNvPr id="215" name="Google Shape;215;p26"/>
          <p:cNvPicPr preferRelativeResize="0"/>
          <p:nvPr/>
        </p:nvPicPr>
        <p:blipFill>
          <a:blip r:embed="rId3"/>
          <a:stretch>
            <a:fillRect/>
          </a:stretch>
        </p:blipFill>
        <p:spPr>
          <a:xfrm>
            <a:off x="8037413" y="3490863"/>
            <a:ext cx="2657475" cy="2638425"/>
          </a:xfrm>
          <a:prstGeom prst="rect">
            <a:avLst/>
          </a:prstGeom>
          <a:noFill/>
          <a:ln>
            <a:noFill/>
          </a:ln>
        </p:spPr>
      </p:pic>
      <p:sp>
        <p:nvSpPr>
          <p:cNvPr id="216" name="Google Shape;216;p26"/>
          <p:cNvSpPr/>
          <p:nvPr/>
        </p:nvSpPr>
        <p:spPr>
          <a:xfrm rot="-9036128">
            <a:off x="8402463" y="-259370"/>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rot="-9036128">
            <a:off x="8606332" y="-141906"/>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28"/>
        <p:cNvGrpSpPr/>
        <p:nvPr/>
      </p:nvGrpSpPr>
      <p:grpSpPr>
        <a:xfrm>
          <a:off x="0" y="0"/>
          <a:ext cx="0" cy="0"/>
          <a:chOff x="0" y="0"/>
          <a:chExt cx="0" cy="0"/>
        </a:xfrm>
      </p:grpSpPr>
      <p:sp>
        <p:nvSpPr>
          <p:cNvPr id="229" name="Google Shape;229;p28"/>
          <p:cNvSpPr txBox="1">
            <a:spLocks noGrp="1"/>
          </p:cNvSpPr>
          <p:nvPr>
            <p:ph type="title" hasCustomPrompt="1"/>
          </p:nvPr>
        </p:nvSpPr>
        <p:spPr>
          <a:xfrm>
            <a:off x="1212550" y="1872913"/>
            <a:ext cx="1064100" cy="46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0" name="Google Shape;230;p28"/>
          <p:cNvSpPr txBox="1">
            <a:spLocks noGrp="1"/>
          </p:cNvSpPr>
          <p:nvPr>
            <p:ph type="subTitle" idx="1"/>
          </p:nvPr>
        </p:nvSpPr>
        <p:spPr>
          <a:xfrm>
            <a:off x="720000" y="4122975"/>
            <a:ext cx="20466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8"/>
          <p:cNvSpPr txBox="1">
            <a:spLocks noGrp="1"/>
          </p:cNvSpPr>
          <p:nvPr>
            <p:ph type="title" idx="2" hasCustomPrompt="1"/>
          </p:nvPr>
        </p:nvSpPr>
        <p:spPr>
          <a:xfrm>
            <a:off x="4043575" y="1872925"/>
            <a:ext cx="1064100" cy="46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2" name="Google Shape;232;p28"/>
          <p:cNvSpPr txBox="1">
            <a:spLocks noGrp="1"/>
          </p:cNvSpPr>
          <p:nvPr>
            <p:ph type="subTitle" idx="3"/>
          </p:nvPr>
        </p:nvSpPr>
        <p:spPr>
          <a:xfrm>
            <a:off x="3541100" y="4122900"/>
            <a:ext cx="20466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8"/>
          <p:cNvSpPr txBox="1">
            <a:spLocks noGrp="1"/>
          </p:cNvSpPr>
          <p:nvPr>
            <p:ph type="title" idx="4" hasCustomPrompt="1"/>
          </p:nvPr>
        </p:nvSpPr>
        <p:spPr>
          <a:xfrm>
            <a:off x="6874600" y="1872925"/>
            <a:ext cx="1064100" cy="46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4" name="Google Shape;234;p28"/>
          <p:cNvSpPr txBox="1">
            <a:spLocks noGrp="1"/>
          </p:cNvSpPr>
          <p:nvPr>
            <p:ph type="subTitle" idx="5"/>
          </p:nvPr>
        </p:nvSpPr>
        <p:spPr>
          <a:xfrm>
            <a:off x="6370801" y="4122950"/>
            <a:ext cx="20466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8"/>
          <p:cNvSpPr txBox="1">
            <a:spLocks noGrp="1"/>
          </p:cNvSpPr>
          <p:nvPr>
            <p:ph type="subTitle" idx="6"/>
          </p:nvPr>
        </p:nvSpPr>
        <p:spPr>
          <a:xfrm>
            <a:off x="711400" y="3391525"/>
            <a:ext cx="2046600" cy="66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400">
                <a:latin typeface="Russo One"/>
                <a:ea typeface="Russo One"/>
                <a:cs typeface="Russo One"/>
                <a:sym typeface="Russo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36" name="Google Shape;236;p28"/>
          <p:cNvSpPr txBox="1">
            <a:spLocks noGrp="1"/>
          </p:cNvSpPr>
          <p:nvPr>
            <p:ph type="subTitle" idx="7"/>
          </p:nvPr>
        </p:nvSpPr>
        <p:spPr>
          <a:xfrm>
            <a:off x="3541100" y="3396730"/>
            <a:ext cx="2046600" cy="66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atin typeface="Russo One"/>
                <a:ea typeface="Russo One"/>
                <a:cs typeface="Russo One"/>
                <a:sym typeface="Russo 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7" name="Google Shape;237;p28"/>
          <p:cNvSpPr txBox="1">
            <a:spLocks noGrp="1"/>
          </p:cNvSpPr>
          <p:nvPr>
            <p:ph type="subTitle" idx="8"/>
          </p:nvPr>
        </p:nvSpPr>
        <p:spPr>
          <a:xfrm>
            <a:off x="6370800" y="3396730"/>
            <a:ext cx="2046600" cy="66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atin typeface="Russo One"/>
                <a:ea typeface="Russo One"/>
                <a:cs typeface="Russo One"/>
                <a:sym typeface="Russo 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8" name="Google Shape;238;p28"/>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28"/>
          <p:cNvSpPr/>
          <p:nvPr/>
        </p:nvSpPr>
        <p:spPr>
          <a:xfrm rot="-2756974">
            <a:off x="-535023" y="1241231"/>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2756974">
            <a:off x="-705913" y="1414502"/>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rot="-7586079">
            <a:off x="7667270" y="-1605733"/>
            <a:ext cx="1303238" cy="2704455"/>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rot="-7586079">
            <a:off x="7887285" y="-1301671"/>
            <a:ext cx="1303238" cy="2704455"/>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43"/>
        <p:cNvGrpSpPr/>
        <p:nvPr/>
      </p:nvGrpSpPr>
      <p:grpSpPr>
        <a:xfrm>
          <a:off x="0" y="0"/>
          <a:ext cx="0" cy="0"/>
          <a:chOff x="0" y="0"/>
          <a:chExt cx="0" cy="0"/>
        </a:xfrm>
      </p:grpSpPr>
      <p:sp>
        <p:nvSpPr>
          <p:cNvPr id="244" name="Google Shape;244;p29"/>
          <p:cNvSpPr txBox="1">
            <a:spLocks noGrp="1"/>
          </p:cNvSpPr>
          <p:nvPr>
            <p:ph type="ctrTitle"/>
          </p:nvPr>
        </p:nvSpPr>
        <p:spPr>
          <a:xfrm>
            <a:off x="719975" y="790461"/>
            <a:ext cx="41547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5" name="Google Shape;245;p29"/>
          <p:cNvSpPr txBox="1">
            <a:spLocks noGrp="1"/>
          </p:cNvSpPr>
          <p:nvPr>
            <p:ph type="subTitle" idx="1"/>
          </p:nvPr>
        </p:nvSpPr>
        <p:spPr>
          <a:xfrm>
            <a:off x="715100" y="1788250"/>
            <a:ext cx="4155000" cy="120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6" name="Google Shape;246;p29"/>
          <p:cNvSpPr txBox="1"/>
          <p:nvPr/>
        </p:nvSpPr>
        <p:spPr>
          <a:xfrm>
            <a:off x="733200" y="3708875"/>
            <a:ext cx="4208700" cy="4110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200">
                <a:solidFill>
                  <a:schemeClr val="dk2"/>
                </a:solidFill>
                <a:latin typeface="Mallanna"/>
                <a:ea typeface="Mallanna"/>
                <a:cs typeface="Mallanna"/>
                <a:sym typeface="Mallanna"/>
              </a:rPr>
              <a:t>CREDITS: This presentation template was created by </a:t>
            </a:r>
            <a:r>
              <a:rPr lang="en-GB" sz="1200" b="1">
                <a:solidFill>
                  <a:schemeClr val="dk2"/>
                </a:solidFill>
                <a:uFill>
                  <a:noFill/>
                </a:uFill>
                <a:latin typeface="Mallanna"/>
                <a:ea typeface="Mallanna"/>
                <a:cs typeface="Mallanna"/>
                <a:sym typeface="Mallanna"/>
                <a:hlinkClick r:id="rId2"/>
              </a:rPr>
              <a:t>Slidesgo</a:t>
            </a:r>
            <a:r>
              <a:rPr lang="en-GB" sz="1200">
                <a:solidFill>
                  <a:schemeClr val="dk2"/>
                </a:solidFill>
                <a:latin typeface="Mallanna"/>
                <a:ea typeface="Mallanna"/>
                <a:cs typeface="Mallanna"/>
                <a:sym typeface="Mallanna"/>
              </a:rPr>
              <a:t>, including icons by </a:t>
            </a:r>
            <a:r>
              <a:rPr lang="en-GB" sz="1200" b="1">
                <a:solidFill>
                  <a:schemeClr val="dk2"/>
                </a:solidFill>
                <a:uFill>
                  <a:noFill/>
                </a:uFill>
                <a:latin typeface="Mallanna"/>
                <a:ea typeface="Mallanna"/>
                <a:cs typeface="Mallanna"/>
                <a:sym typeface="Mallanna"/>
                <a:hlinkClick r:id="rId3"/>
              </a:rPr>
              <a:t>Flaticon</a:t>
            </a:r>
            <a:r>
              <a:rPr lang="en-GB" sz="1200">
                <a:solidFill>
                  <a:schemeClr val="dk2"/>
                </a:solidFill>
                <a:latin typeface="Mallanna"/>
                <a:ea typeface="Mallanna"/>
                <a:cs typeface="Mallanna"/>
                <a:sym typeface="Mallanna"/>
              </a:rPr>
              <a:t>, and infographics &amp; images by </a:t>
            </a:r>
            <a:r>
              <a:rPr lang="en-GB" sz="1200" b="1">
                <a:solidFill>
                  <a:schemeClr val="dk2"/>
                </a:solidFill>
                <a:uFill>
                  <a:noFill/>
                </a:uFill>
                <a:latin typeface="Mallanna"/>
                <a:ea typeface="Mallanna"/>
                <a:cs typeface="Mallanna"/>
                <a:sym typeface="Mallanna"/>
                <a:hlinkClick r:id="rId4"/>
              </a:rPr>
              <a:t>Freepik</a:t>
            </a:r>
            <a:endParaRPr sz="1600">
              <a:solidFill>
                <a:schemeClr val="dk2"/>
              </a:solidFill>
              <a:latin typeface="Mallanna"/>
              <a:ea typeface="Mallanna"/>
              <a:cs typeface="Mallanna"/>
              <a:sym typeface="Mallanna"/>
            </a:endParaRPr>
          </a:p>
        </p:txBody>
      </p:sp>
      <p:pic>
        <p:nvPicPr>
          <p:cNvPr id="247" name="Google Shape;247;p29"/>
          <p:cNvPicPr preferRelativeResize="0"/>
          <p:nvPr/>
        </p:nvPicPr>
        <p:blipFill>
          <a:blip r:embed="rId5"/>
          <a:stretch>
            <a:fillRect/>
          </a:stretch>
        </p:blipFill>
        <p:spPr>
          <a:xfrm>
            <a:off x="7265463" y="-452323"/>
            <a:ext cx="3088875" cy="2964400"/>
          </a:xfrm>
          <a:prstGeom prst="rect">
            <a:avLst/>
          </a:prstGeom>
          <a:noFill/>
          <a:ln>
            <a:noFill/>
          </a:ln>
        </p:spPr>
      </p:pic>
      <p:pic>
        <p:nvPicPr>
          <p:cNvPr id="248" name="Google Shape;248;p29"/>
          <p:cNvPicPr preferRelativeResize="0"/>
          <p:nvPr/>
        </p:nvPicPr>
        <p:blipFill>
          <a:blip r:embed="rId6"/>
          <a:stretch>
            <a:fillRect/>
          </a:stretch>
        </p:blipFill>
        <p:spPr>
          <a:xfrm>
            <a:off x="5523349" y="3547263"/>
            <a:ext cx="2473750" cy="2465375"/>
          </a:xfrm>
          <a:prstGeom prst="rect">
            <a:avLst/>
          </a:prstGeom>
          <a:noFill/>
          <a:ln>
            <a:noFill/>
          </a:ln>
        </p:spPr>
      </p:pic>
      <p:pic>
        <p:nvPicPr>
          <p:cNvPr id="249" name="Google Shape;249;p29"/>
          <p:cNvPicPr preferRelativeResize="0"/>
          <p:nvPr/>
        </p:nvPicPr>
        <p:blipFill>
          <a:blip r:embed="rId7"/>
          <a:stretch>
            <a:fillRect/>
          </a:stretch>
        </p:blipFill>
        <p:spPr>
          <a:xfrm>
            <a:off x="4303300" y="-1157175"/>
            <a:ext cx="2554700" cy="2602475"/>
          </a:xfrm>
          <a:prstGeom prst="rect">
            <a:avLst/>
          </a:prstGeom>
          <a:noFill/>
          <a:ln>
            <a:noFill/>
          </a:ln>
        </p:spPr>
      </p:pic>
      <p:sp>
        <p:nvSpPr>
          <p:cNvPr id="250" name="Google Shape;250;p29"/>
          <p:cNvSpPr/>
          <p:nvPr/>
        </p:nvSpPr>
        <p:spPr>
          <a:xfrm rot="-2756974">
            <a:off x="6074577" y="2985431"/>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rot="-2756974">
            <a:off x="5903687" y="3158702"/>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rot="-7586079">
            <a:off x="8305920" y="220667"/>
            <a:ext cx="1303238" cy="2704455"/>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7586079">
            <a:off x="8525935" y="524729"/>
            <a:ext cx="1303238" cy="2704455"/>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2756974" flipH="1">
            <a:off x="5735512" y="-1120719"/>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2756974" flipH="1">
            <a:off x="5906402" y="-947448"/>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6"/>
        <p:cNvGrpSpPr/>
        <p:nvPr/>
      </p:nvGrpSpPr>
      <p:grpSpPr>
        <a:xfrm>
          <a:off x="0" y="0"/>
          <a:ext cx="0" cy="0"/>
          <a:chOff x="0" y="0"/>
          <a:chExt cx="0" cy="0"/>
        </a:xfrm>
      </p:grpSpPr>
      <p:pic>
        <p:nvPicPr>
          <p:cNvPr id="257" name="Google Shape;257;p30"/>
          <p:cNvPicPr preferRelativeResize="0"/>
          <p:nvPr/>
        </p:nvPicPr>
        <p:blipFill>
          <a:blip r:embed="rId2"/>
          <a:stretch>
            <a:fillRect/>
          </a:stretch>
        </p:blipFill>
        <p:spPr>
          <a:xfrm>
            <a:off x="-980100" y="876325"/>
            <a:ext cx="2801900" cy="2814350"/>
          </a:xfrm>
          <a:prstGeom prst="rect">
            <a:avLst/>
          </a:prstGeom>
          <a:noFill/>
          <a:ln>
            <a:noFill/>
          </a:ln>
        </p:spPr>
      </p:pic>
      <p:pic>
        <p:nvPicPr>
          <p:cNvPr id="258" name="Google Shape;258;p30"/>
          <p:cNvPicPr preferRelativeResize="0"/>
          <p:nvPr/>
        </p:nvPicPr>
        <p:blipFill>
          <a:blip r:embed="rId3"/>
          <a:stretch>
            <a:fillRect/>
          </a:stretch>
        </p:blipFill>
        <p:spPr>
          <a:xfrm flipH="1">
            <a:off x="5236513" y="-953300"/>
            <a:ext cx="2038350" cy="2076450"/>
          </a:xfrm>
          <a:prstGeom prst="rect">
            <a:avLst/>
          </a:prstGeom>
          <a:noFill/>
          <a:ln>
            <a:noFill/>
          </a:ln>
        </p:spPr>
      </p:pic>
      <p:pic>
        <p:nvPicPr>
          <p:cNvPr id="259" name="Google Shape;259;p30"/>
          <p:cNvPicPr preferRelativeResize="0"/>
          <p:nvPr/>
        </p:nvPicPr>
        <p:blipFill>
          <a:blip r:embed="rId4"/>
          <a:stretch>
            <a:fillRect/>
          </a:stretch>
        </p:blipFill>
        <p:spPr>
          <a:xfrm>
            <a:off x="7357375" y="3151875"/>
            <a:ext cx="2551683" cy="2533650"/>
          </a:xfrm>
          <a:prstGeom prst="rect">
            <a:avLst/>
          </a:prstGeom>
          <a:noFill/>
          <a:ln>
            <a:noFill/>
          </a:ln>
        </p:spPr>
      </p:pic>
      <p:sp>
        <p:nvSpPr>
          <p:cNvPr id="260" name="Google Shape;260;p30"/>
          <p:cNvSpPr/>
          <p:nvPr/>
        </p:nvSpPr>
        <p:spPr>
          <a:xfrm rot="-9057554">
            <a:off x="-448749" y="2103451"/>
            <a:ext cx="844815" cy="175356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rot="-9057554">
            <a:off x="-237153" y="2223673"/>
            <a:ext cx="844815" cy="175356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rot="8614338">
            <a:off x="8261696" y="2540788"/>
            <a:ext cx="1041751" cy="216191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rot="8614338">
            <a:off x="8504750" y="2364917"/>
            <a:ext cx="1041751" cy="216191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4"/>
        <p:cNvGrpSpPr/>
        <p:nvPr/>
      </p:nvGrpSpPr>
      <p:grpSpPr>
        <a:xfrm>
          <a:off x="0" y="0"/>
          <a:ext cx="0" cy="0"/>
          <a:chOff x="0" y="0"/>
          <a:chExt cx="0" cy="0"/>
        </a:xfrm>
      </p:grpSpPr>
      <p:pic>
        <p:nvPicPr>
          <p:cNvPr id="265" name="Google Shape;265;p31"/>
          <p:cNvPicPr preferRelativeResize="0"/>
          <p:nvPr/>
        </p:nvPicPr>
        <p:blipFill>
          <a:blip r:embed="rId2"/>
          <a:stretch>
            <a:fillRect/>
          </a:stretch>
        </p:blipFill>
        <p:spPr>
          <a:xfrm>
            <a:off x="-1385758" y="-1242275"/>
            <a:ext cx="3464467" cy="3464467"/>
          </a:xfrm>
          <a:prstGeom prst="rect">
            <a:avLst/>
          </a:prstGeom>
          <a:noFill/>
          <a:ln>
            <a:noFill/>
          </a:ln>
        </p:spPr>
      </p:pic>
      <p:pic>
        <p:nvPicPr>
          <p:cNvPr id="266" name="Google Shape;266;p31"/>
          <p:cNvPicPr preferRelativeResize="0"/>
          <p:nvPr/>
        </p:nvPicPr>
        <p:blipFill>
          <a:blip r:embed="rId3"/>
          <a:stretch>
            <a:fillRect/>
          </a:stretch>
        </p:blipFill>
        <p:spPr>
          <a:xfrm>
            <a:off x="7415124" y="3398150"/>
            <a:ext cx="2833425" cy="2813100"/>
          </a:xfrm>
          <a:prstGeom prst="rect">
            <a:avLst/>
          </a:prstGeom>
          <a:noFill/>
          <a:ln>
            <a:noFill/>
          </a:ln>
        </p:spPr>
      </p:pic>
      <p:sp>
        <p:nvSpPr>
          <p:cNvPr id="267" name="Google Shape;267;p31"/>
          <p:cNvSpPr/>
          <p:nvPr/>
        </p:nvSpPr>
        <p:spPr>
          <a:xfrm rot="9057554" flipH="1">
            <a:off x="7846922" y="3092551"/>
            <a:ext cx="844815" cy="175356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rot="9057554" flipH="1">
            <a:off x="7635326" y="3212773"/>
            <a:ext cx="844815" cy="175356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rot="7585662" flipH="1">
            <a:off x="623583" y="105826"/>
            <a:ext cx="1041751" cy="216191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rot="7585662" flipH="1">
            <a:off x="447713" y="348879"/>
            <a:ext cx="1041751" cy="216191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8265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2" hasCustomPrompt="1"/>
          </p:nvPr>
        </p:nvSpPr>
        <p:spPr>
          <a:xfrm>
            <a:off x="8265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
          </p:nvPr>
        </p:nvSpPr>
        <p:spPr>
          <a:xfrm>
            <a:off x="8265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3"/>
          </p:nvPr>
        </p:nvSpPr>
        <p:spPr>
          <a:xfrm>
            <a:off x="35103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4" hasCustomPrompt="1"/>
          </p:nvPr>
        </p:nvSpPr>
        <p:spPr>
          <a:xfrm>
            <a:off x="35103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35103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6"/>
          </p:nvPr>
        </p:nvSpPr>
        <p:spPr>
          <a:xfrm>
            <a:off x="61941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7" hasCustomPrompt="1"/>
          </p:nvPr>
        </p:nvSpPr>
        <p:spPr>
          <a:xfrm>
            <a:off x="61941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61941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9"/>
          </p:nvPr>
        </p:nvSpPr>
        <p:spPr>
          <a:xfrm>
            <a:off x="8265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13" hasCustomPrompt="1"/>
          </p:nvPr>
        </p:nvSpPr>
        <p:spPr>
          <a:xfrm>
            <a:off x="8265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8265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15"/>
          </p:nvPr>
        </p:nvSpPr>
        <p:spPr>
          <a:xfrm>
            <a:off x="35103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6" hasCustomPrompt="1"/>
          </p:nvPr>
        </p:nvSpPr>
        <p:spPr>
          <a:xfrm>
            <a:off x="35103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7"/>
          </p:nvPr>
        </p:nvSpPr>
        <p:spPr>
          <a:xfrm>
            <a:off x="35103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8"/>
          </p:nvPr>
        </p:nvSpPr>
        <p:spPr>
          <a:xfrm>
            <a:off x="61941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19" hasCustomPrompt="1"/>
          </p:nvPr>
        </p:nvSpPr>
        <p:spPr>
          <a:xfrm>
            <a:off x="61941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20"/>
          </p:nvPr>
        </p:nvSpPr>
        <p:spPr>
          <a:xfrm>
            <a:off x="61941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7" name="Google Shape;97;p13"/>
          <p:cNvPicPr preferRelativeResize="0"/>
          <p:nvPr/>
        </p:nvPicPr>
        <p:blipFill>
          <a:blip r:embed="rId2"/>
          <a:stretch>
            <a:fillRect/>
          </a:stretch>
        </p:blipFill>
        <p:spPr>
          <a:xfrm>
            <a:off x="7087813" y="-1828575"/>
            <a:ext cx="3133725" cy="3009900"/>
          </a:xfrm>
          <a:prstGeom prst="rect">
            <a:avLst/>
          </a:prstGeom>
          <a:noFill/>
          <a:ln>
            <a:noFill/>
          </a:ln>
        </p:spPr>
      </p:pic>
      <p:sp>
        <p:nvSpPr>
          <p:cNvPr id="98" name="Google Shape;98;p13"/>
          <p:cNvSpPr/>
          <p:nvPr/>
        </p:nvSpPr>
        <p:spPr>
          <a:xfrm rot="-3636128">
            <a:off x="8690680" y="3904477"/>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3636128">
            <a:off x="8573216" y="4108347"/>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3"/>
        <p:cNvGrpSpPr/>
        <p:nvPr/>
      </p:nvGrpSpPr>
      <p:grpSpPr>
        <a:xfrm>
          <a:off x="0" y="0"/>
          <a:ext cx="0" cy="0"/>
          <a:chOff x="0" y="0"/>
          <a:chExt cx="0" cy="0"/>
        </a:xfrm>
      </p:grpSpPr>
      <p:sp>
        <p:nvSpPr>
          <p:cNvPr id="244" name="Google Shape;244;p29"/>
          <p:cNvSpPr txBox="1">
            <a:spLocks noGrp="1"/>
          </p:cNvSpPr>
          <p:nvPr>
            <p:ph type="ctrTitle"/>
          </p:nvPr>
        </p:nvSpPr>
        <p:spPr>
          <a:xfrm>
            <a:off x="719975" y="790461"/>
            <a:ext cx="41547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5" name="Google Shape;245;p29"/>
          <p:cNvSpPr txBox="1">
            <a:spLocks noGrp="1"/>
          </p:cNvSpPr>
          <p:nvPr>
            <p:ph type="subTitle" idx="1"/>
          </p:nvPr>
        </p:nvSpPr>
        <p:spPr>
          <a:xfrm>
            <a:off x="715100" y="1788250"/>
            <a:ext cx="4155000" cy="120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6" name="Google Shape;246;p29"/>
          <p:cNvSpPr txBox="1"/>
          <p:nvPr/>
        </p:nvSpPr>
        <p:spPr>
          <a:xfrm>
            <a:off x="733200" y="3708875"/>
            <a:ext cx="4208700" cy="4110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200">
                <a:solidFill>
                  <a:schemeClr val="dk2"/>
                </a:solidFill>
                <a:latin typeface="Mallanna"/>
                <a:ea typeface="Mallanna"/>
                <a:cs typeface="Mallanna"/>
                <a:sym typeface="Mallanna"/>
              </a:rPr>
              <a:t>CREDITS: This presentation template was created by </a:t>
            </a:r>
            <a:r>
              <a:rPr lang="en-GB" sz="1200" b="1">
                <a:solidFill>
                  <a:schemeClr val="dk2"/>
                </a:solidFill>
                <a:uFill>
                  <a:noFill/>
                </a:uFill>
                <a:latin typeface="Mallanna"/>
                <a:ea typeface="Mallanna"/>
                <a:cs typeface="Mallanna"/>
                <a:sym typeface="Mallanna"/>
                <a:hlinkClick r:id="rId2"/>
              </a:rPr>
              <a:t>Slidesgo</a:t>
            </a:r>
            <a:r>
              <a:rPr lang="en-GB" sz="1200">
                <a:solidFill>
                  <a:schemeClr val="dk2"/>
                </a:solidFill>
                <a:latin typeface="Mallanna"/>
                <a:ea typeface="Mallanna"/>
                <a:cs typeface="Mallanna"/>
                <a:sym typeface="Mallanna"/>
              </a:rPr>
              <a:t>, including icons by </a:t>
            </a:r>
            <a:r>
              <a:rPr lang="en-GB" sz="1200" b="1">
                <a:solidFill>
                  <a:schemeClr val="dk2"/>
                </a:solidFill>
                <a:uFill>
                  <a:noFill/>
                </a:uFill>
                <a:latin typeface="Mallanna"/>
                <a:ea typeface="Mallanna"/>
                <a:cs typeface="Mallanna"/>
                <a:sym typeface="Mallanna"/>
                <a:hlinkClick r:id="rId3"/>
              </a:rPr>
              <a:t>Flaticon</a:t>
            </a:r>
            <a:r>
              <a:rPr lang="en-GB" sz="1200">
                <a:solidFill>
                  <a:schemeClr val="dk2"/>
                </a:solidFill>
                <a:latin typeface="Mallanna"/>
                <a:ea typeface="Mallanna"/>
                <a:cs typeface="Mallanna"/>
                <a:sym typeface="Mallanna"/>
              </a:rPr>
              <a:t>, and infographics &amp; images by </a:t>
            </a:r>
            <a:r>
              <a:rPr lang="en-GB" sz="1200" b="1">
                <a:solidFill>
                  <a:schemeClr val="dk2"/>
                </a:solidFill>
                <a:uFill>
                  <a:noFill/>
                </a:uFill>
                <a:latin typeface="Mallanna"/>
                <a:ea typeface="Mallanna"/>
                <a:cs typeface="Mallanna"/>
                <a:sym typeface="Mallanna"/>
                <a:hlinkClick r:id="rId4"/>
              </a:rPr>
              <a:t>Freepik</a:t>
            </a:r>
            <a:endParaRPr sz="1600">
              <a:solidFill>
                <a:schemeClr val="dk2"/>
              </a:solidFill>
              <a:latin typeface="Mallanna"/>
              <a:ea typeface="Mallanna"/>
              <a:cs typeface="Mallanna"/>
              <a:sym typeface="Mallanna"/>
            </a:endParaRPr>
          </a:p>
        </p:txBody>
      </p:sp>
      <p:pic>
        <p:nvPicPr>
          <p:cNvPr id="247" name="Google Shape;247;p29"/>
          <p:cNvPicPr preferRelativeResize="0"/>
          <p:nvPr/>
        </p:nvPicPr>
        <p:blipFill>
          <a:blip r:embed="rId5"/>
          <a:stretch>
            <a:fillRect/>
          </a:stretch>
        </p:blipFill>
        <p:spPr>
          <a:xfrm>
            <a:off x="7265463" y="-452323"/>
            <a:ext cx="3088875" cy="2964400"/>
          </a:xfrm>
          <a:prstGeom prst="rect">
            <a:avLst/>
          </a:prstGeom>
          <a:noFill/>
          <a:ln>
            <a:noFill/>
          </a:ln>
        </p:spPr>
      </p:pic>
      <p:pic>
        <p:nvPicPr>
          <p:cNvPr id="248" name="Google Shape;248;p29"/>
          <p:cNvPicPr preferRelativeResize="0"/>
          <p:nvPr/>
        </p:nvPicPr>
        <p:blipFill>
          <a:blip r:embed="rId6"/>
          <a:stretch>
            <a:fillRect/>
          </a:stretch>
        </p:blipFill>
        <p:spPr>
          <a:xfrm>
            <a:off x="5523349" y="3547263"/>
            <a:ext cx="2473750" cy="2465375"/>
          </a:xfrm>
          <a:prstGeom prst="rect">
            <a:avLst/>
          </a:prstGeom>
          <a:noFill/>
          <a:ln>
            <a:noFill/>
          </a:ln>
        </p:spPr>
      </p:pic>
      <p:pic>
        <p:nvPicPr>
          <p:cNvPr id="249" name="Google Shape;249;p29"/>
          <p:cNvPicPr preferRelativeResize="0"/>
          <p:nvPr/>
        </p:nvPicPr>
        <p:blipFill>
          <a:blip r:embed="rId7"/>
          <a:stretch>
            <a:fillRect/>
          </a:stretch>
        </p:blipFill>
        <p:spPr>
          <a:xfrm>
            <a:off x="4303300" y="-1157175"/>
            <a:ext cx="2554700" cy="2602475"/>
          </a:xfrm>
          <a:prstGeom prst="rect">
            <a:avLst/>
          </a:prstGeom>
          <a:noFill/>
          <a:ln>
            <a:noFill/>
          </a:ln>
        </p:spPr>
      </p:pic>
      <p:sp>
        <p:nvSpPr>
          <p:cNvPr id="250" name="Google Shape;250;p29"/>
          <p:cNvSpPr/>
          <p:nvPr/>
        </p:nvSpPr>
        <p:spPr>
          <a:xfrm rot="-2756974">
            <a:off x="6074577" y="2985431"/>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rot="-2756974">
            <a:off x="5903687" y="3158702"/>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rot="-7586079">
            <a:off x="8305920" y="220667"/>
            <a:ext cx="1303238" cy="2704455"/>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7586079">
            <a:off x="8525935" y="524729"/>
            <a:ext cx="1303238" cy="2704455"/>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2756974" flipH="1">
            <a:off x="5735512" y="-1120719"/>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2756974" flipH="1">
            <a:off x="5906402" y="-947448"/>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DFDEFC">
            <a:alpha val="75840"/>
          </a:srgbClr>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238850"/>
            <a:ext cx="61449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547425"/>
            <a:ext cx="38187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stretch>
            <a:fillRect/>
          </a:stretch>
        </p:blipFill>
        <p:spPr>
          <a:xfrm>
            <a:off x="-1497400" y="3655442"/>
            <a:ext cx="3124200" cy="300985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20000" y="3213575"/>
            <a:ext cx="2907600" cy="38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400"/>
              <a:buFont typeface="Russo One"/>
              <a:buNone/>
              <a:defRPr sz="2400">
                <a:latin typeface="Russo One"/>
                <a:ea typeface="Russo One"/>
                <a:cs typeface="Russo One"/>
                <a:sym typeface="Russo One"/>
              </a:defRPr>
            </a:lvl1pPr>
            <a:lvl2pPr lvl="1"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2pPr>
            <a:lvl3pPr lvl="2"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3pPr>
            <a:lvl4pPr lvl="3"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4pPr>
            <a:lvl5pPr lvl="4"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5pPr>
            <a:lvl6pPr lvl="5"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6pPr>
            <a:lvl7pPr lvl="6"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7pPr>
            <a:lvl8pPr lvl="7"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8pPr>
            <a:lvl9pPr lvl="8"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9pPr>
          </a:lstStyle>
          <a:p>
            <a:endParaRPr/>
          </a:p>
        </p:txBody>
      </p:sp>
      <p:sp>
        <p:nvSpPr>
          <p:cNvPr id="28" name="Google Shape;28;p5"/>
          <p:cNvSpPr txBox="1">
            <a:spLocks noGrp="1"/>
          </p:cNvSpPr>
          <p:nvPr>
            <p:ph type="subTitle" idx="2"/>
          </p:nvPr>
        </p:nvSpPr>
        <p:spPr>
          <a:xfrm>
            <a:off x="4374875" y="3213575"/>
            <a:ext cx="29076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usso One"/>
              <a:buNone/>
              <a:defRPr sz="2400">
                <a:latin typeface="Russo One"/>
                <a:ea typeface="Russo One"/>
                <a:cs typeface="Russo One"/>
                <a:sym typeface="Russo One"/>
              </a:defRPr>
            </a:lvl1pPr>
            <a:lvl2pPr lvl="1"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2pPr>
            <a:lvl3pPr lvl="2"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3pPr>
            <a:lvl4pPr lvl="3"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4pPr>
            <a:lvl5pPr lvl="4"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5pPr>
            <a:lvl6pPr lvl="5"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6pPr>
            <a:lvl7pPr lvl="6"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7pPr>
            <a:lvl8pPr lvl="7"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8pPr>
            <a:lvl9pPr lvl="8"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9pPr>
          </a:lstStyle>
          <a:p>
            <a:endParaRPr/>
          </a:p>
        </p:txBody>
      </p:sp>
      <p:sp>
        <p:nvSpPr>
          <p:cNvPr id="29" name="Google Shape;29;p5"/>
          <p:cNvSpPr txBox="1">
            <a:spLocks noGrp="1"/>
          </p:cNvSpPr>
          <p:nvPr>
            <p:ph type="subTitle" idx="3"/>
          </p:nvPr>
        </p:nvSpPr>
        <p:spPr>
          <a:xfrm>
            <a:off x="720000" y="3665100"/>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374875" y="3665100"/>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 name="Google Shape;32;p5"/>
          <p:cNvPicPr preferRelativeResize="0"/>
          <p:nvPr/>
        </p:nvPicPr>
        <p:blipFill>
          <a:blip r:embed="rId2"/>
          <a:stretch>
            <a:fillRect/>
          </a:stretch>
        </p:blipFill>
        <p:spPr>
          <a:xfrm>
            <a:off x="7282475" y="0"/>
            <a:ext cx="3358075" cy="3235205"/>
          </a:xfrm>
          <a:prstGeom prst="rect">
            <a:avLst/>
          </a:prstGeom>
          <a:noFill/>
          <a:ln>
            <a:noFill/>
          </a:ln>
        </p:spPr>
      </p:pic>
      <p:sp>
        <p:nvSpPr>
          <p:cNvPr id="33" name="Google Shape;33;p5"/>
          <p:cNvSpPr/>
          <p:nvPr/>
        </p:nvSpPr>
        <p:spPr>
          <a:xfrm rot="-7798166" flipH="1">
            <a:off x="8673003" y="1398110"/>
            <a:ext cx="1168469" cy="242482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7798166" flipH="1">
            <a:off x="8454304" y="1142391"/>
            <a:ext cx="1168469" cy="242482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D19C80F-28BD-4479-87E6-0EF38C9E891A}"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26AEC4-A586-4EDD-94CD-54FA24CE99B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18"/>
        <p:cNvGrpSpPr/>
        <p:nvPr/>
      </p:nvGrpSpPr>
      <p:grpSpPr>
        <a:xfrm>
          <a:off x="0" y="0"/>
          <a:ext cx="0" cy="0"/>
          <a:chOff x="0" y="0"/>
          <a:chExt cx="0" cy="0"/>
        </a:xfrm>
      </p:grpSpPr>
      <p:sp>
        <p:nvSpPr>
          <p:cNvPr id="219" name="Google Shape;219;p27"/>
          <p:cNvSpPr txBox="1">
            <a:spLocks noGrp="1"/>
          </p:cNvSpPr>
          <p:nvPr>
            <p:ph type="title" hasCustomPrompt="1"/>
          </p:nvPr>
        </p:nvSpPr>
        <p:spPr>
          <a:xfrm>
            <a:off x="715100" y="654650"/>
            <a:ext cx="1884300" cy="711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0" name="Google Shape;220;p27"/>
          <p:cNvSpPr txBox="1">
            <a:spLocks noGrp="1"/>
          </p:cNvSpPr>
          <p:nvPr>
            <p:ph type="subTitle" idx="1"/>
          </p:nvPr>
        </p:nvSpPr>
        <p:spPr>
          <a:xfrm>
            <a:off x="715100" y="1311701"/>
            <a:ext cx="44727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7"/>
          <p:cNvSpPr txBox="1">
            <a:spLocks noGrp="1"/>
          </p:cNvSpPr>
          <p:nvPr>
            <p:ph type="title" idx="2" hasCustomPrompt="1"/>
          </p:nvPr>
        </p:nvSpPr>
        <p:spPr>
          <a:xfrm>
            <a:off x="715100" y="2110788"/>
            <a:ext cx="1884300" cy="711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2" name="Google Shape;222;p27"/>
          <p:cNvSpPr txBox="1">
            <a:spLocks noGrp="1"/>
          </p:cNvSpPr>
          <p:nvPr>
            <p:ph type="subTitle" idx="3"/>
          </p:nvPr>
        </p:nvSpPr>
        <p:spPr>
          <a:xfrm>
            <a:off x="715100" y="2767788"/>
            <a:ext cx="44727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7"/>
          <p:cNvSpPr txBox="1">
            <a:spLocks noGrp="1"/>
          </p:cNvSpPr>
          <p:nvPr>
            <p:ph type="title" idx="4" hasCustomPrompt="1"/>
          </p:nvPr>
        </p:nvSpPr>
        <p:spPr>
          <a:xfrm>
            <a:off x="715100" y="3566925"/>
            <a:ext cx="1884300" cy="711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27"/>
          <p:cNvSpPr txBox="1">
            <a:spLocks noGrp="1"/>
          </p:cNvSpPr>
          <p:nvPr>
            <p:ph type="subTitle" idx="5"/>
          </p:nvPr>
        </p:nvSpPr>
        <p:spPr>
          <a:xfrm>
            <a:off x="715100" y="4223950"/>
            <a:ext cx="44727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5" name="Google Shape;225;p27"/>
          <p:cNvPicPr preferRelativeResize="0"/>
          <p:nvPr/>
        </p:nvPicPr>
        <p:blipFill>
          <a:blip r:embed="rId2"/>
          <a:stretch>
            <a:fillRect/>
          </a:stretch>
        </p:blipFill>
        <p:spPr>
          <a:xfrm>
            <a:off x="7215363" y="-884187"/>
            <a:ext cx="2657475" cy="2638425"/>
          </a:xfrm>
          <a:prstGeom prst="rect">
            <a:avLst/>
          </a:prstGeom>
          <a:noFill/>
          <a:ln>
            <a:noFill/>
          </a:ln>
        </p:spPr>
      </p:pic>
      <p:sp>
        <p:nvSpPr>
          <p:cNvPr id="226" name="Google Shape;226;p27"/>
          <p:cNvSpPr/>
          <p:nvPr/>
        </p:nvSpPr>
        <p:spPr>
          <a:xfrm rot="-8157142">
            <a:off x="7055967" y="-739732"/>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8157142">
            <a:off x="7223487" y="-574512"/>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720000" y="1555011"/>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5"/>
          <p:cNvSpPr txBox="1">
            <a:spLocks noGrp="1"/>
          </p:cNvSpPr>
          <p:nvPr>
            <p:ph type="subTitle" idx="1"/>
          </p:nvPr>
        </p:nvSpPr>
        <p:spPr>
          <a:xfrm>
            <a:off x="720000" y="2267811"/>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5"/>
          <p:cNvSpPr txBox="1">
            <a:spLocks noGrp="1"/>
          </p:cNvSpPr>
          <p:nvPr>
            <p:ph type="title" idx="2"/>
          </p:nvPr>
        </p:nvSpPr>
        <p:spPr>
          <a:xfrm>
            <a:off x="6109648" y="1555011"/>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5"/>
          <p:cNvSpPr txBox="1">
            <a:spLocks noGrp="1"/>
          </p:cNvSpPr>
          <p:nvPr>
            <p:ph type="subTitle" idx="3"/>
          </p:nvPr>
        </p:nvSpPr>
        <p:spPr>
          <a:xfrm>
            <a:off x="6109645" y="2267811"/>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5"/>
          <p:cNvSpPr txBox="1">
            <a:spLocks noGrp="1"/>
          </p:cNvSpPr>
          <p:nvPr>
            <p:ph type="title" idx="4"/>
          </p:nvPr>
        </p:nvSpPr>
        <p:spPr>
          <a:xfrm>
            <a:off x="720000" y="3409339"/>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5"/>
          <p:cNvSpPr txBox="1">
            <a:spLocks noGrp="1"/>
          </p:cNvSpPr>
          <p:nvPr>
            <p:ph type="subTitle" idx="5"/>
          </p:nvPr>
        </p:nvSpPr>
        <p:spPr>
          <a:xfrm>
            <a:off x="720000" y="4122139"/>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5"/>
          <p:cNvSpPr txBox="1">
            <a:spLocks noGrp="1"/>
          </p:cNvSpPr>
          <p:nvPr>
            <p:ph type="title" idx="6"/>
          </p:nvPr>
        </p:nvSpPr>
        <p:spPr>
          <a:xfrm>
            <a:off x="6109648" y="3409339"/>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5"/>
          <p:cNvSpPr txBox="1">
            <a:spLocks noGrp="1"/>
          </p:cNvSpPr>
          <p:nvPr>
            <p:ph type="subTitle" idx="7"/>
          </p:nvPr>
        </p:nvSpPr>
        <p:spPr>
          <a:xfrm>
            <a:off x="6109645" y="4122139"/>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5"/>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4" name="Google Shape;194;p25"/>
          <p:cNvPicPr preferRelativeResize="0"/>
          <p:nvPr/>
        </p:nvPicPr>
        <p:blipFill>
          <a:blip r:embed="rId2"/>
          <a:stretch>
            <a:fillRect/>
          </a:stretch>
        </p:blipFill>
        <p:spPr>
          <a:xfrm>
            <a:off x="-1675838" y="3872475"/>
            <a:ext cx="2401125" cy="2393013"/>
          </a:xfrm>
          <a:prstGeom prst="rect">
            <a:avLst/>
          </a:prstGeom>
          <a:noFill/>
          <a:ln>
            <a:noFill/>
          </a:ln>
        </p:spPr>
      </p:pic>
      <p:pic>
        <p:nvPicPr>
          <p:cNvPr id="195" name="Google Shape;195;p25"/>
          <p:cNvPicPr preferRelativeResize="0"/>
          <p:nvPr/>
        </p:nvPicPr>
        <p:blipFill>
          <a:blip r:embed="rId3"/>
          <a:stretch>
            <a:fillRect/>
          </a:stretch>
        </p:blipFill>
        <p:spPr>
          <a:xfrm>
            <a:off x="7148627" y="-1770275"/>
            <a:ext cx="3075043" cy="3053000"/>
          </a:xfrm>
          <a:prstGeom prst="rect">
            <a:avLst/>
          </a:prstGeom>
          <a:noFill/>
          <a:ln>
            <a:noFill/>
          </a:ln>
        </p:spPr>
      </p:pic>
      <p:sp>
        <p:nvSpPr>
          <p:cNvPr id="196" name="Google Shape;196;p25"/>
          <p:cNvSpPr/>
          <p:nvPr/>
        </p:nvSpPr>
        <p:spPr>
          <a:xfrm rot="-8498454" flipH="1">
            <a:off x="-858335" y="3404275"/>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rot="-8498454" flipH="1">
            <a:off x="-1101916" y="3215187"/>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rot="8042858">
            <a:off x="8656829" y="-228925"/>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rot="8042858">
            <a:off x="8822050" y="-396444"/>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32"/>
        <p:cNvGrpSpPr/>
        <p:nvPr/>
      </p:nvGrpSpPr>
      <p:grpSpPr>
        <a:xfrm>
          <a:off x="0" y="0"/>
          <a:ext cx="0" cy="0"/>
          <a:chOff x="0" y="0"/>
          <a:chExt cx="0" cy="0"/>
        </a:xfrm>
      </p:grpSpPr>
      <p:sp>
        <p:nvSpPr>
          <p:cNvPr id="133" name="Google Shape;133;p20"/>
          <p:cNvSpPr txBox="1">
            <a:spLocks noGrp="1"/>
          </p:cNvSpPr>
          <p:nvPr>
            <p:ph type="subTitle" idx="1"/>
          </p:nvPr>
        </p:nvSpPr>
        <p:spPr>
          <a:xfrm>
            <a:off x="4125400" y="2400300"/>
            <a:ext cx="3981300" cy="220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endParaRPr/>
          </a:p>
        </p:txBody>
      </p:sp>
      <p:sp>
        <p:nvSpPr>
          <p:cNvPr id="134" name="Google Shape;134;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5" name="Google Shape;135;p20"/>
          <p:cNvPicPr preferRelativeResize="0"/>
          <p:nvPr/>
        </p:nvPicPr>
        <p:blipFill>
          <a:blip r:embed="rId2"/>
          <a:stretch>
            <a:fillRect/>
          </a:stretch>
        </p:blipFill>
        <p:spPr>
          <a:xfrm>
            <a:off x="7191700" y="-1248800"/>
            <a:ext cx="2819400" cy="2809875"/>
          </a:xfrm>
          <a:prstGeom prst="rect">
            <a:avLst/>
          </a:prstGeom>
          <a:noFill/>
          <a:ln>
            <a:noFill/>
          </a:ln>
        </p:spPr>
      </p:pic>
      <p:sp>
        <p:nvSpPr>
          <p:cNvPr id="136" name="Google Shape;136;p20"/>
          <p:cNvSpPr/>
          <p:nvPr/>
        </p:nvSpPr>
        <p:spPr>
          <a:xfrm rot="-8606852">
            <a:off x="7795245" y="-775267"/>
            <a:ext cx="1169658" cy="2427038"/>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06852">
            <a:off x="7552423" y="-938887"/>
            <a:ext cx="1169658" cy="2427038"/>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378808" y="2461128"/>
            <a:ext cx="3645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3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4378800" y="3150975"/>
            <a:ext cx="3658500" cy="1308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40" name="Google Shape;40;p7"/>
          <p:cNvPicPr preferRelativeResize="0"/>
          <p:nvPr/>
        </p:nvPicPr>
        <p:blipFill>
          <a:blip r:embed="rId2"/>
          <a:stretch>
            <a:fillRect/>
          </a:stretch>
        </p:blipFill>
        <p:spPr>
          <a:xfrm>
            <a:off x="7010273" y="-1667375"/>
            <a:ext cx="3388475" cy="3388475"/>
          </a:xfrm>
          <a:prstGeom prst="rect">
            <a:avLst/>
          </a:prstGeom>
          <a:noFill/>
          <a:ln>
            <a:noFill/>
          </a:ln>
        </p:spPr>
      </p:pic>
      <p:sp>
        <p:nvSpPr>
          <p:cNvPr id="41" name="Google Shape;41;p7"/>
          <p:cNvSpPr/>
          <p:nvPr/>
        </p:nvSpPr>
        <p:spPr>
          <a:xfrm rot="-8606991">
            <a:off x="8465587" y="307917"/>
            <a:ext cx="817093" cy="169550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8606991">
            <a:off x="8295958" y="193616"/>
            <a:ext cx="817093" cy="169550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5100" y="1584575"/>
            <a:ext cx="65340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5" name="Google Shape;45;p8"/>
          <p:cNvPicPr preferRelativeResize="0"/>
          <p:nvPr/>
        </p:nvPicPr>
        <p:blipFill>
          <a:blip r:embed="rId2"/>
          <a:stretch>
            <a:fillRect/>
          </a:stretch>
        </p:blipFill>
        <p:spPr>
          <a:xfrm>
            <a:off x="-1317975" y="-1373125"/>
            <a:ext cx="2819400" cy="2809875"/>
          </a:xfrm>
          <a:prstGeom prst="rect">
            <a:avLst/>
          </a:prstGeom>
          <a:noFill/>
          <a:ln>
            <a:noFill/>
          </a:ln>
        </p:spPr>
      </p:pic>
      <p:sp>
        <p:nvSpPr>
          <p:cNvPr id="46" name="Google Shape;46;p8"/>
          <p:cNvSpPr/>
          <p:nvPr/>
        </p:nvSpPr>
        <p:spPr>
          <a:xfrm rot="-3098212" flipH="1">
            <a:off x="222548" y="-731322"/>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3098212" flipH="1">
            <a:off x="404609" y="-965855"/>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8"/>
          <p:cNvPicPr preferRelativeResize="0"/>
          <p:nvPr/>
        </p:nvPicPr>
        <p:blipFill>
          <a:blip r:embed="rId3"/>
          <a:stretch>
            <a:fillRect/>
          </a:stretch>
        </p:blipFill>
        <p:spPr>
          <a:xfrm>
            <a:off x="6462425" y="-884550"/>
            <a:ext cx="2981525" cy="2981525"/>
          </a:xfrm>
          <a:prstGeom prst="rect">
            <a:avLst/>
          </a:prstGeom>
          <a:noFill/>
          <a:ln>
            <a:noFill/>
          </a:ln>
        </p:spPr>
      </p:pic>
      <p:pic>
        <p:nvPicPr>
          <p:cNvPr id="49" name="Google Shape;49;p8"/>
          <p:cNvPicPr preferRelativeResize="0"/>
          <p:nvPr/>
        </p:nvPicPr>
        <p:blipFill>
          <a:blip r:embed="rId4"/>
          <a:stretch>
            <a:fillRect/>
          </a:stretch>
        </p:blipFill>
        <p:spPr>
          <a:xfrm flipH="1">
            <a:off x="5160850" y="3198337"/>
            <a:ext cx="3367001" cy="3429925"/>
          </a:xfrm>
          <a:prstGeom prst="rect">
            <a:avLst/>
          </a:prstGeom>
          <a:noFill/>
          <a:ln>
            <a:noFill/>
          </a:ln>
        </p:spPr>
      </p:pic>
      <p:sp>
        <p:nvSpPr>
          <p:cNvPr id="50" name="Google Shape;50;p8"/>
          <p:cNvSpPr/>
          <p:nvPr/>
        </p:nvSpPr>
        <p:spPr>
          <a:xfrm rot="-7562400">
            <a:off x="7808956" y="232963"/>
            <a:ext cx="1201326" cy="249301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7562400">
            <a:off x="8009820" y="514643"/>
            <a:ext cx="1201326" cy="249301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rot="-3098212" flipH="1">
            <a:off x="6928148" y="4297878"/>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rot="-3098212" flipH="1">
            <a:off x="7110209" y="4063345"/>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1753" y="1992644"/>
            <a:ext cx="3858000" cy="1422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1753" y="3571069"/>
            <a:ext cx="3858000" cy="8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a:blip r:embed="rId2"/>
          <a:stretch>
            <a:fillRect/>
          </a:stretch>
        </p:blipFill>
        <p:spPr>
          <a:xfrm>
            <a:off x="-887396" y="-1246624"/>
            <a:ext cx="2799598" cy="2779792"/>
          </a:xfrm>
          <a:prstGeom prst="rect">
            <a:avLst/>
          </a:prstGeom>
          <a:noFill/>
          <a:ln>
            <a:noFill/>
          </a:ln>
        </p:spPr>
      </p:pic>
      <p:sp>
        <p:nvSpPr>
          <p:cNvPr id="58" name="Google Shape;58;p9"/>
          <p:cNvSpPr/>
          <p:nvPr/>
        </p:nvSpPr>
        <p:spPr>
          <a:xfrm rot="-3098454" flipH="1">
            <a:off x="806506" y="-592641"/>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3098454" flipH="1">
            <a:off x="995593" y="-836222"/>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8157142">
            <a:off x="7132167" y="-968332"/>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8157142">
            <a:off x="7299687" y="-803112"/>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p:nvPr/>
        </p:nvSpPr>
        <p:spPr>
          <a:xfrm rot="10800000" flipH="1">
            <a:off x="0" y="0"/>
            <a:ext cx="9144000" cy="5143500"/>
          </a:xfrm>
          <a:prstGeom prst="rect">
            <a:avLst/>
          </a:prstGeom>
          <a:gradFill>
            <a:gsLst>
              <a:gs pos="0">
                <a:srgbClr val="29235C">
                  <a:alpha val="16862"/>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720000" y="40358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0"/>
          <p:cNvSpPr/>
          <p:nvPr/>
        </p:nvSpPr>
        <p:spPr>
          <a:xfrm rot="-3098212" flipH="1">
            <a:off x="-344027" y="1346003"/>
            <a:ext cx="1031510" cy="2139014"/>
          </a:xfrm>
          <a:prstGeom prst="ellipse">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rot="-3098212" flipH="1">
            <a:off x="-161966" y="1111470"/>
            <a:ext cx="1031510" cy="2139014"/>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0"/>
          <p:cNvPicPr preferRelativeResize="0"/>
          <p:nvPr/>
        </p:nvPicPr>
        <p:blipFill>
          <a:blip r:embed="rId2"/>
          <a:stretch>
            <a:fillRect/>
          </a:stretch>
        </p:blipFill>
        <p:spPr>
          <a:xfrm>
            <a:off x="7397339" y="-1529325"/>
            <a:ext cx="2819400" cy="2809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4592013" y="2654375"/>
            <a:ext cx="3387000" cy="10155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4592013" y="3669875"/>
            <a:ext cx="33870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71" name="Google Shape;71;p11"/>
          <p:cNvPicPr preferRelativeResize="0"/>
          <p:nvPr/>
        </p:nvPicPr>
        <p:blipFill>
          <a:blip r:embed="rId2"/>
          <a:stretch>
            <a:fillRect/>
          </a:stretch>
        </p:blipFill>
        <p:spPr>
          <a:xfrm>
            <a:off x="5695900" y="-1362225"/>
            <a:ext cx="2981525" cy="2981525"/>
          </a:xfrm>
          <a:prstGeom prst="rect">
            <a:avLst/>
          </a:prstGeom>
          <a:noFill/>
          <a:ln>
            <a:noFill/>
          </a:ln>
        </p:spPr>
      </p:pic>
      <p:sp>
        <p:nvSpPr>
          <p:cNvPr id="72" name="Google Shape;72;p11"/>
          <p:cNvSpPr/>
          <p:nvPr/>
        </p:nvSpPr>
        <p:spPr>
          <a:xfrm rot="8151151">
            <a:off x="7529443" y="-221951"/>
            <a:ext cx="983765" cy="2041148"/>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8151151">
            <a:off x="7734593" y="-417283"/>
            <a:ext cx="983765" cy="2041148"/>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8157142" flipH="1">
            <a:off x="-472713" y="2536868"/>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8157142" flipH="1">
            <a:off x="-640233" y="2702088"/>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DEFC">
            <a:alpha val="758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100"/>
              <a:buFont typeface="Russo One"/>
              <a:buNone/>
              <a:defRPr sz="3100">
                <a:solidFill>
                  <a:schemeClr val="dk2"/>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allanna"/>
              <a:buChar char="●"/>
              <a:defRPr>
                <a:solidFill>
                  <a:schemeClr val="dk2"/>
                </a:solidFill>
                <a:latin typeface="Mallanna"/>
                <a:ea typeface="Mallanna"/>
                <a:cs typeface="Mallanna"/>
                <a:sym typeface="Mallanna"/>
              </a:defRPr>
            </a:lvl1pPr>
            <a:lvl2pPr marL="914400" lvl="1"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2pPr>
            <a:lvl3pPr marL="1371600" lvl="2"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3pPr>
            <a:lvl4pPr marL="1828800" lvl="3"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4pPr>
            <a:lvl5pPr marL="2286000" lvl="4"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5pPr>
            <a:lvl6pPr marL="2743200" lvl="5"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6pPr>
            <a:lvl7pPr marL="3200400" lvl="6"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7pPr>
            <a:lvl8pPr marL="3657600" lvl="7"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8pPr>
            <a:lvl9pPr marL="4114800" lvl="8" indent="-317500">
              <a:lnSpc>
                <a:spcPct val="115000"/>
              </a:lnSpc>
              <a:spcBef>
                <a:spcPts val="1600"/>
              </a:spcBef>
              <a:spcAft>
                <a:spcPts val="1600"/>
              </a:spcAft>
              <a:buClr>
                <a:schemeClr val="dk2"/>
              </a:buClr>
              <a:buSzPts val="1400"/>
              <a:buFont typeface="Mallanna"/>
              <a:buChar char="■"/>
              <a:defRPr>
                <a:solidFill>
                  <a:schemeClr val="dk2"/>
                </a:solidFill>
                <a:latin typeface="Mallanna"/>
                <a:ea typeface="Mallanna"/>
                <a:cs typeface="Mallanna"/>
                <a:sym typeface="Mallann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microsoft.com/office/2007/relationships/hdphoto" Target="../media/hdphoto15.wdp"/></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6.xml"/><Relationship Id="rId7" Type="http://schemas.openxmlformats.org/officeDocument/2006/relationships/image" Target="../media/image4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4.png"/><Relationship Id="rId5" Type="http://schemas.openxmlformats.org/officeDocument/2006/relationships/notesSlide" Target="../notesSlides/notesSlide20.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notesSlide" Target="../notesSlides/notesSlide34.xml"/><Relationship Id="rId7" Type="http://schemas.openxmlformats.org/officeDocument/2006/relationships/image" Target="../media/image63.jpe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2.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3.png"/><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25.png"/><Relationship Id="rId1" Type="http://schemas.openxmlformats.org/officeDocument/2006/relationships/slideLayout" Target="../slideLayouts/slideLayout30.xml"/><Relationship Id="rId6" Type="http://schemas.microsoft.com/office/2007/relationships/hdphoto" Target="../media/hdphoto2.wdp"/><Relationship Id="rId11" Type="http://schemas.openxmlformats.org/officeDocument/2006/relationships/image" Target="../media/image16.png"/><Relationship Id="rId24" Type="http://schemas.microsoft.com/office/2007/relationships/hdphoto" Target="../media/hdphoto11.wdp"/><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2.png"/><Relationship Id="rId28" Type="http://schemas.microsoft.com/office/2007/relationships/hdphoto" Target="../media/hdphoto13.wdp"/><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24.png"/><Relationship Id="rId30" Type="http://schemas.microsoft.com/office/2007/relationships/hdphoto" Target="../media/hdphoto14.wdp"/></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3.png"/><Relationship Id="rId2" Type="http://schemas.openxmlformats.org/officeDocument/2006/relationships/notesSlide" Target="../notesSlides/notesSlide5.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25.png"/><Relationship Id="rId1" Type="http://schemas.openxmlformats.org/officeDocument/2006/relationships/slideLayout" Target="../slideLayouts/slideLayout30.xml"/><Relationship Id="rId6" Type="http://schemas.microsoft.com/office/2007/relationships/hdphoto" Target="../media/hdphoto2.wdp"/><Relationship Id="rId11" Type="http://schemas.openxmlformats.org/officeDocument/2006/relationships/image" Target="../media/image16.png"/><Relationship Id="rId24" Type="http://schemas.microsoft.com/office/2007/relationships/hdphoto" Target="../media/hdphoto11.wdp"/><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2.png"/><Relationship Id="rId28" Type="http://schemas.microsoft.com/office/2007/relationships/hdphoto" Target="../media/hdphoto13.wdp"/><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24.png"/><Relationship Id="rId30" Type="http://schemas.microsoft.com/office/2007/relationships/hdphoto" Target="../media/hdphoto14.wdp"/></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280"/>
        <p:cNvGrpSpPr/>
        <p:nvPr/>
      </p:nvGrpSpPr>
      <p:grpSpPr>
        <a:xfrm>
          <a:off x="0" y="0"/>
          <a:ext cx="0" cy="0"/>
          <a:chOff x="0" y="0"/>
          <a:chExt cx="0" cy="0"/>
        </a:xfrm>
      </p:grpSpPr>
      <p:pic>
        <p:nvPicPr>
          <p:cNvPr id="281" name="Google Shape;281;p35"/>
          <p:cNvPicPr preferRelativeResize="0"/>
          <p:nvPr/>
        </p:nvPicPr>
        <p:blipFill>
          <a:blip r:embed="rId3"/>
          <a:stretch>
            <a:fillRect/>
          </a:stretch>
        </p:blipFill>
        <p:spPr>
          <a:xfrm>
            <a:off x="7130400" y="3484675"/>
            <a:ext cx="2482225" cy="2482225"/>
          </a:xfrm>
          <a:prstGeom prst="rect">
            <a:avLst/>
          </a:prstGeom>
          <a:noFill/>
          <a:ln>
            <a:noFill/>
          </a:ln>
        </p:spPr>
      </p:pic>
      <p:pic>
        <p:nvPicPr>
          <p:cNvPr id="282" name="Google Shape;282;p35"/>
          <p:cNvPicPr preferRelativeResize="0"/>
          <p:nvPr/>
        </p:nvPicPr>
        <p:blipFill>
          <a:blip r:embed="rId4"/>
          <a:stretch>
            <a:fillRect/>
          </a:stretch>
        </p:blipFill>
        <p:spPr>
          <a:xfrm>
            <a:off x="5855625" y="-1498297"/>
            <a:ext cx="3999125" cy="3837950"/>
          </a:xfrm>
          <a:prstGeom prst="rect">
            <a:avLst/>
          </a:prstGeom>
          <a:noFill/>
          <a:ln>
            <a:noFill/>
          </a:ln>
        </p:spPr>
      </p:pic>
      <p:sp>
        <p:nvSpPr>
          <p:cNvPr id="283" name="Google Shape;283;p35"/>
          <p:cNvSpPr/>
          <p:nvPr/>
        </p:nvSpPr>
        <p:spPr>
          <a:xfrm rot="-3636149">
            <a:off x="8329999" y="-337263"/>
            <a:ext cx="1012700" cy="210142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rot="-3636149">
            <a:off x="8184399" y="-84563"/>
            <a:ext cx="1012700" cy="210142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txBox="1">
            <a:spLocks noGrp="1"/>
          </p:cNvSpPr>
          <p:nvPr>
            <p:ph type="ctrTitle"/>
          </p:nvPr>
        </p:nvSpPr>
        <p:spPr>
          <a:xfrm>
            <a:off x="715098" y="1238850"/>
            <a:ext cx="8251563" cy="2180400"/>
          </a:xfrm>
          <a:prstGeom prst="rect">
            <a:avLst/>
          </a:prstGeom>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US" b="1" dirty="0">
                <a:solidFill>
                  <a:schemeClr val="tx1"/>
                </a:solidFill>
              </a:rPr>
              <a:t>Make it Easier</a:t>
            </a:r>
            <a:br>
              <a:rPr lang="en-US" b="1" dirty="0">
                <a:solidFill>
                  <a:schemeClr val="tx1"/>
                </a:solidFill>
              </a:rPr>
            </a:br>
            <a:r>
              <a:rPr lang="en-US" sz="3600" dirty="0">
                <a:solidFill>
                  <a:schemeClr val="tx1"/>
                </a:solidFill>
              </a:rPr>
              <a:t>for the </a:t>
            </a:r>
            <a:r>
              <a:rPr lang="en-US" sz="3600" b="1" dirty="0">
                <a:solidFill>
                  <a:schemeClr val="tx1"/>
                </a:solidFill>
              </a:rPr>
              <a:t>Elderly</a:t>
            </a:r>
            <a:r>
              <a:rPr lang="en-US" sz="3600" dirty="0">
                <a:solidFill>
                  <a:schemeClr val="tx1"/>
                </a:solidFill>
              </a:rPr>
              <a:t> to Use</a:t>
            </a:r>
            <a:br>
              <a:rPr lang="en-US" sz="3600" dirty="0">
                <a:solidFill>
                  <a:schemeClr val="tx1"/>
                </a:solidFill>
              </a:rPr>
            </a:br>
            <a:r>
              <a:rPr lang="en-US" sz="3800" b="1" dirty="0">
                <a:solidFill>
                  <a:schemeClr val="tx1"/>
                </a:solidFill>
              </a:rPr>
              <a:t>Smartphones </a:t>
            </a:r>
            <a:r>
              <a:rPr lang="en-US" sz="3800" dirty="0">
                <a:solidFill>
                  <a:schemeClr val="tx1"/>
                </a:solidFill>
              </a:rPr>
              <a:t>and</a:t>
            </a:r>
            <a:r>
              <a:rPr lang="en-US" sz="3800" b="1" dirty="0">
                <a:solidFill>
                  <a:schemeClr val="tx1"/>
                </a:solidFill>
              </a:rPr>
              <a:t> Appliances</a:t>
            </a:r>
          </a:p>
        </p:txBody>
      </p:sp>
      <p:cxnSp>
        <p:nvCxnSpPr>
          <p:cNvPr id="287" name="Google Shape;287;p35"/>
          <p:cNvCxnSpPr/>
          <p:nvPr/>
        </p:nvCxnSpPr>
        <p:spPr>
          <a:xfrm>
            <a:off x="724800" y="1144775"/>
            <a:ext cx="6154200" cy="0"/>
          </a:xfrm>
          <a:prstGeom prst="straightConnector1">
            <a:avLst/>
          </a:prstGeom>
          <a:noFill/>
          <a:ln w="19050" cap="flat" cmpd="sng">
            <a:solidFill>
              <a:schemeClr val="dk2"/>
            </a:solidFill>
            <a:prstDash val="solid"/>
            <a:round/>
            <a:headEnd type="none" w="med" len="med"/>
            <a:tailEnd type="none" w="med" len="med"/>
          </a:ln>
        </p:spPr>
      </p:cxnSp>
      <p:cxnSp>
        <p:nvCxnSpPr>
          <p:cNvPr id="288" name="Google Shape;288;p35"/>
          <p:cNvCxnSpPr/>
          <p:nvPr/>
        </p:nvCxnSpPr>
        <p:spPr>
          <a:xfrm>
            <a:off x="734500" y="3547421"/>
            <a:ext cx="6150000" cy="0"/>
          </a:xfrm>
          <a:prstGeom prst="straightConnector1">
            <a:avLst/>
          </a:prstGeom>
          <a:noFill/>
          <a:ln w="19050" cap="flat" cmpd="sng">
            <a:solidFill>
              <a:schemeClr val="dk2"/>
            </a:solidFill>
            <a:prstDash val="solid"/>
            <a:round/>
            <a:headEnd type="none" w="med" len="med"/>
            <a:tailEnd type="none" w="med" len="med"/>
          </a:ln>
        </p:spPr>
      </p:cxnSp>
      <p:sp>
        <p:nvSpPr>
          <p:cNvPr id="289" name="Google Shape;289;p35"/>
          <p:cNvSpPr/>
          <p:nvPr/>
        </p:nvSpPr>
        <p:spPr>
          <a:xfrm rot="-9036128">
            <a:off x="7072913" y="3056217"/>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rot="-9036128">
            <a:off x="7276782" y="3173681"/>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5"/>
          <p:cNvPicPr preferRelativeResize="0"/>
          <p:nvPr/>
        </p:nvPicPr>
        <p:blipFill>
          <a:blip r:embed="rId5"/>
          <a:stretch>
            <a:fillRect/>
          </a:stretch>
        </p:blipFill>
        <p:spPr>
          <a:xfrm>
            <a:off x="1395725" y="-1121000"/>
            <a:ext cx="2038350" cy="2076450"/>
          </a:xfrm>
          <a:prstGeom prst="rect">
            <a:avLst/>
          </a:prstGeom>
          <a:noFill/>
          <a:ln>
            <a:noFill/>
          </a:ln>
        </p:spPr>
      </p:pic>
      <p:sp>
        <p:nvSpPr>
          <p:cNvPr id="3" name="副标题 2">
            <a:extLst>
              <a:ext uri="{FF2B5EF4-FFF2-40B4-BE49-F238E27FC236}">
                <a16:creationId xmlns:a16="http://schemas.microsoft.com/office/drawing/2014/main" id="{D5003275-E745-46EF-0916-2C1921E2D09F}"/>
              </a:ext>
            </a:extLst>
          </p:cNvPr>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338"/>
        <p:cNvGrpSpPr/>
        <p:nvPr/>
      </p:nvGrpSpPr>
      <p:grpSpPr>
        <a:xfrm>
          <a:off x="0" y="0"/>
          <a:ext cx="0" cy="0"/>
          <a:chOff x="0" y="0"/>
          <a:chExt cx="0" cy="0"/>
        </a:xfrm>
      </p:grpSpPr>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339;p39"/>
          <p:cNvSpPr txBox="1">
            <a:spLocks noGrp="1"/>
          </p:cNvSpPr>
          <p:nvPr/>
        </p:nvSpPr>
        <p:spPr>
          <a:xfrm>
            <a:off x="715735" y="1491659"/>
            <a:ext cx="4061700" cy="181541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Russo One"/>
              <a:buNone/>
              <a:defRPr sz="3800" b="0" i="0" u="none" strike="noStrike" cap="none">
                <a:solidFill>
                  <a:schemeClr val="dk2"/>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6000" dirty="0">
                <a:solidFill>
                  <a:schemeClr val="tx1"/>
                </a:solidFill>
              </a:rPr>
              <a:t>02. </a:t>
            </a:r>
          </a:p>
          <a:p>
            <a:pPr marL="0" lvl="0" indent="0" algn="l" rtl="0">
              <a:spcBef>
                <a:spcPts val="0"/>
              </a:spcBef>
              <a:spcAft>
                <a:spcPts val="0"/>
              </a:spcAft>
              <a:buNone/>
            </a:pPr>
            <a:r>
              <a:rPr lang="en-US" altLang="en-GB" sz="4800" dirty="0">
                <a:solidFill>
                  <a:schemeClr val="tx1"/>
                </a:solidFill>
              </a:rPr>
              <a:t>Define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628"/>
        <p:cNvGrpSpPr/>
        <p:nvPr/>
      </p:nvGrpSpPr>
      <p:grpSpPr>
        <a:xfrm>
          <a:off x="0" y="0"/>
          <a:ext cx="0" cy="0"/>
          <a:chOff x="0" y="0"/>
          <a:chExt cx="0" cy="0"/>
        </a:xfrm>
      </p:grpSpPr>
      <p:sp>
        <p:nvSpPr>
          <p:cNvPr id="630" name="Google Shape;630;p56"/>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US" dirty="0">
                <a:solidFill>
                  <a:schemeClr val="tx1"/>
                </a:solidFill>
              </a:rPr>
              <a:t>O</a:t>
            </a:r>
            <a:r>
              <a:rPr lang="en-GB" dirty="0">
                <a:solidFill>
                  <a:schemeClr val="tx1"/>
                </a:solidFill>
              </a:rPr>
              <a:t>ver 60</a:t>
            </a:r>
            <a:endParaRPr dirty="0">
              <a:solidFill>
                <a:schemeClr val="tx1"/>
              </a:solidFill>
            </a:endParaRPr>
          </a:p>
        </p:txBody>
      </p:sp>
      <p:sp>
        <p:nvSpPr>
          <p:cNvPr id="631" name="Google Shape;631;p56"/>
          <p:cNvSpPr txBox="1">
            <a:spLocks noGrp="1"/>
          </p:cNvSpPr>
          <p:nvPr>
            <p:ph type="subTitle" idx="1"/>
          </p:nvPr>
        </p:nvSpPr>
        <p:spPr>
          <a:xfrm>
            <a:off x="720000" y="2267811"/>
            <a:ext cx="2068200" cy="746851"/>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with diminished ability to learn, and visual or hearing impairment.</a:t>
            </a:r>
            <a:endParaRPr dirty="0">
              <a:solidFill>
                <a:schemeClr val="tx1"/>
              </a:solidFill>
            </a:endParaRPr>
          </a:p>
        </p:txBody>
      </p:sp>
      <p:sp>
        <p:nvSpPr>
          <p:cNvPr id="632" name="Google Shape;632;p56"/>
          <p:cNvSpPr txBox="1">
            <a:spLocks noGrp="1"/>
          </p:cNvSpPr>
          <p:nvPr>
            <p:ph type="title" idx="2"/>
          </p:nvPr>
        </p:nvSpPr>
        <p:spPr>
          <a:xfrm>
            <a:off x="5963196" y="1555011"/>
            <a:ext cx="2308500" cy="712800"/>
          </a:xfrm>
          <a:prstGeom prst="rect">
            <a:avLst/>
          </a:prstGeom>
        </p:spPr>
        <p:txBody>
          <a:bodyPr spcFirstLastPara="1" vert="horz" wrap="square" lIns="91425" tIns="91425" rIns="91425" bIns="91425" rtlCol="0" anchor="ctr" anchorCtr="0">
            <a:noAutofit/>
          </a:bodyPr>
          <a:lstStyle/>
          <a:p>
            <a:r>
              <a:rPr lang="en-GB" dirty="0">
                <a:solidFill>
                  <a:schemeClr val="tx1"/>
                </a:solidFill>
              </a:rPr>
              <a:t>Use technique</a:t>
            </a:r>
            <a:endParaRPr dirty="0">
              <a:solidFill>
                <a:schemeClr val="tx1"/>
              </a:solidFill>
            </a:endParaRPr>
          </a:p>
        </p:txBody>
      </p:sp>
      <p:sp>
        <p:nvSpPr>
          <p:cNvPr id="633" name="Google Shape;633;p56"/>
          <p:cNvSpPr txBox="1">
            <a:spLocks noGrp="1"/>
          </p:cNvSpPr>
          <p:nvPr>
            <p:ph type="subTitle" idx="3"/>
          </p:nvPr>
        </p:nvSpPr>
        <p:spPr>
          <a:xfrm>
            <a:off x="5963193" y="2267811"/>
            <a:ext cx="2068200" cy="4848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to live better in modern society.</a:t>
            </a:r>
            <a:endParaRPr dirty="0">
              <a:solidFill>
                <a:schemeClr val="tx1"/>
              </a:solidFill>
            </a:endParaRPr>
          </a:p>
        </p:txBody>
      </p:sp>
      <p:sp>
        <p:nvSpPr>
          <p:cNvPr id="634" name="Google Shape;634;p56"/>
          <p:cNvSpPr txBox="1">
            <a:spLocks noGrp="1"/>
          </p:cNvSpPr>
          <p:nvPr>
            <p:ph type="title" idx="4"/>
          </p:nvPr>
        </p:nvSpPr>
        <p:spPr>
          <a:prstGeom prst="rect">
            <a:avLst/>
          </a:prstGeom>
        </p:spPr>
        <p:txBody>
          <a:bodyPr spcFirstLastPara="1" vert="horz" wrap="square" lIns="91425" tIns="91425" rIns="91425" bIns="91425" rtlCol="0" anchor="ctr" anchorCtr="0">
            <a:noAutofit/>
          </a:bodyPr>
          <a:lstStyle/>
          <a:p>
            <a:r>
              <a:rPr lang="en-US" dirty="0">
                <a:solidFill>
                  <a:schemeClr val="tx1"/>
                </a:solidFill>
              </a:rPr>
              <a:t>Un</a:t>
            </a:r>
            <a:r>
              <a:rPr lang="en-GB" dirty="0">
                <a:solidFill>
                  <a:schemeClr val="tx1"/>
                </a:solidFill>
              </a:rPr>
              <a:t>familiar with smart device</a:t>
            </a:r>
            <a:endParaRPr dirty="0">
              <a:solidFill>
                <a:schemeClr val="tx1"/>
              </a:solidFill>
            </a:endParaRPr>
          </a:p>
        </p:txBody>
      </p:sp>
      <p:sp>
        <p:nvSpPr>
          <p:cNvPr id="636" name="Google Shape;636;p56"/>
          <p:cNvSpPr txBox="1">
            <a:spLocks noGrp="1"/>
          </p:cNvSpPr>
          <p:nvPr>
            <p:ph type="title" idx="6"/>
          </p:nvPr>
        </p:nvSpPr>
        <p:spPr>
          <a:xfrm>
            <a:off x="5963196" y="3409339"/>
            <a:ext cx="2369989" cy="712800"/>
          </a:xfrm>
          <a:prstGeom prst="rect">
            <a:avLst/>
          </a:prstGeom>
        </p:spPr>
        <p:txBody>
          <a:bodyPr spcFirstLastPara="1" vert="horz" wrap="square" lIns="91425" tIns="91425" rIns="91425" bIns="91425" rtlCol="0" anchor="ctr" anchorCtr="0">
            <a:noAutofit/>
          </a:bodyPr>
          <a:lstStyle/>
          <a:p>
            <a:r>
              <a:rPr lang="en-US" dirty="0">
                <a:solidFill>
                  <a:schemeClr val="tx1"/>
                </a:solidFill>
              </a:rPr>
              <a:t>Lack of help</a:t>
            </a:r>
            <a:endParaRPr dirty="0">
              <a:solidFill>
                <a:schemeClr val="tx1"/>
              </a:solidFill>
            </a:endParaRPr>
          </a:p>
        </p:txBody>
      </p:sp>
      <p:sp>
        <p:nvSpPr>
          <p:cNvPr id="637" name="Google Shape;637;p56"/>
          <p:cNvSpPr txBox="1">
            <a:spLocks noGrp="1"/>
          </p:cNvSpPr>
          <p:nvPr>
            <p:ph type="subTitle" idx="7"/>
          </p:nvPr>
        </p:nvSpPr>
        <p:spPr>
          <a:xfrm>
            <a:off x="5963193" y="4122139"/>
            <a:ext cx="2068200" cy="4848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Live alone or without the younger.</a:t>
            </a:r>
          </a:p>
          <a:p>
            <a:pPr marL="0" indent="0"/>
            <a:r>
              <a:rPr lang="en-US" u="sng" dirty="0">
                <a:solidFill>
                  <a:schemeClr val="tx1"/>
                </a:solidFill>
              </a:rPr>
              <a:t>Or may be not willing to find help.</a:t>
            </a:r>
          </a:p>
        </p:txBody>
      </p:sp>
      <p:sp>
        <p:nvSpPr>
          <p:cNvPr id="629" name="Google Shape;629;p56"/>
          <p:cNvSpPr txBox="1">
            <a:spLocks noGrp="1"/>
          </p:cNvSpPr>
          <p:nvPr>
            <p:ph type="title" idx="8"/>
          </p:nvPr>
        </p:nvSpPr>
        <p:spPr>
          <a:xfrm>
            <a:off x="681264" y="390421"/>
            <a:ext cx="3890735" cy="712800"/>
          </a:xfrm>
          <a:prstGeom prst="rect">
            <a:avLst/>
          </a:prstGeom>
        </p:spPr>
        <p:txBody>
          <a:bodyPr spcFirstLastPara="1" vert="horz" wrap="square" lIns="91425" tIns="91425" rIns="91425" bIns="91425" rtlCol="0" anchor="ctr" anchorCtr="0">
            <a:noAutofit/>
          </a:bodyPr>
          <a:lstStyle/>
          <a:p>
            <a:r>
              <a:rPr lang="en-US" altLang="zh-CN" sz="3200" b="1" dirty="0">
                <a:solidFill>
                  <a:schemeClr val="tx1"/>
                </a:solidFill>
              </a:rPr>
              <a:t>Our target user</a:t>
            </a:r>
            <a:endParaRPr sz="3200" b="1" dirty="0">
              <a:solidFill>
                <a:schemeClr val="tx1"/>
              </a:solidFill>
            </a:endParaRPr>
          </a:p>
        </p:txBody>
      </p:sp>
      <p:cxnSp>
        <p:nvCxnSpPr>
          <p:cNvPr id="638" name="Google Shape;638;p56"/>
          <p:cNvCxnSpPr/>
          <p:nvPr/>
        </p:nvCxnSpPr>
        <p:spPr>
          <a:xfrm>
            <a:off x="720000" y="1424016"/>
            <a:ext cx="2320200" cy="0"/>
          </a:xfrm>
          <a:prstGeom prst="straightConnector1">
            <a:avLst/>
          </a:prstGeom>
          <a:noFill/>
          <a:ln w="19050" cap="flat" cmpd="sng">
            <a:solidFill>
              <a:srgbClr val="29235C"/>
            </a:solidFill>
            <a:prstDash val="solid"/>
            <a:round/>
            <a:headEnd type="none" w="med" len="med"/>
            <a:tailEnd type="none" w="med" len="med"/>
          </a:ln>
        </p:spPr>
      </p:cxnSp>
      <p:cxnSp>
        <p:nvCxnSpPr>
          <p:cNvPr id="639" name="Google Shape;639;p56"/>
          <p:cNvCxnSpPr/>
          <p:nvPr/>
        </p:nvCxnSpPr>
        <p:spPr>
          <a:xfrm>
            <a:off x="720000" y="3267593"/>
            <a:ext cx="2320200" cy="0"/>
          </a:xfrm>
          <a:prstGeom prst="straightConnector1">
            <a:avLst/>
          </a:prstGeom>
          <a:noFill/>
          <a:ln w="19050" cap="flat" cmpd="sng">
            <a:solidFill>
              <a:srgbClr val="29235C"/>
            </a:solidFill>
            <a:prstDash val="solid"/>
            <a:round/>
            <a:headEnd type="none" w="med" len="med"/>
            <a:tailEnd type="none" w="med" len="med"/>
          </a:ln>
        </p:spPr>
      </p:cxnSp>
      <p:cxnSp>
        <p:nvCxnSpPr>
          <p:cNvPr id="640" name="Google Shape;640;p56"/>
          <p:cNvCxnSpPr/>
          <p:nvPr/>
        </p:nvCxnSpPr>
        <p:spPr>
          <a:xfrm>
            <a:off x="5957346" y="3267593"/>
            <a:ext cx="2320200" cy="0"/>
          </a:xfrm>
          <a:prstGeom prst="straightConnector1">
            <a:avLst/>
          </a:prstGeom>
          <a:noFill/>
          <a:ln w="19050" cap="flat" cmpd="sng">
            <a:solidFill>
              <a:srgbClr val="29235C"/>
            </a:solidFill>
            <a:prstDash val="solid"/>
            <a:round/>
            <a:headEnd type="none" w="med" len="med"/>
            <a:tailEnd type="none" w="med" len="med"/>
          </a:ln>
        </p:spPr>
      </p:cxnSp>
      <p:cxnSp>
        <p:nvCxnSpPr>
          <p:cNvPr id="641" name="Google Shape;641;p56"/>
          <p:cNvCxnSpPr/>
          <p:nvPr/>
        </p:nvCxnSpPr>
        <p:spPr>
          <a:xfrm>
            <a:off x="5957346" y="1424016"/>
            <a:ext cx="2320200" cy="0"/>
          </a:xfrm>
          <a:prstGeom prst="straightConnector1">
            <a:avLst/>
          </a:prstGeom>
          <a:noFill/>
          <a:ln w="19050" cap="flat" cmpd="sng">
            <a:solidFill>
              <a:srgbClr val="29235C"/>
            </a:solidFill>
            <a:prstDash val="solid"/>
            <a:round/>
            <a:headEnd type="none" w="med" len="med"/>
            <a:tailEnd type="none" w="med" len="med"/>
          </a:ln>
        </p:spPr>
      </p:cxn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backgroundRemoval t="7933" b="98558" l="0" r="94534">
                        <a14:foregroundMark x1="44695" y1="8173" x2="44695" y2="8173"/>
                        <a14:foregroundMark x1="16399" y1="48798" x2="9968" y2="59375"/>
                        <a14:foregroundMark x1="12862" y1="45192" x2="2894" y2="61538"/>
                        <a14:foregroundMark x1="2894" y1="61538" x2="10932" y2="83894"/>
                        <a14:foregroundMark x1="10932" y1="83894" x2="35691" y2="95913"/>
                        <a14:foregroundMark x1="35691" y1="95913" x2="66881" y2="94712"/>
                        <a14:foregroundMark x1="66881" y1="94712" x2="83601" y2="86779"/>
                        <a14:foregroundMark x1="83601" y1="86779" x2="87781" y2="73077"/>
                        <a14:foregroundMark x1="87781" y1="73077" x2="89711" y2="90625"/>
                        <a14:foregroundMark x1="59807" y1="68990" x2="50482" y2="89663"/>
                        <a14:foregroundMark x1="50482" y1="89663" x2="50482" y2="79567"/>
                        <a14:foregroundMark x1="15113" y1="44952" x2="965" y2="59135"/>
                        <a14:foregroundMark x1="965" y1="59135" x2="9646" y2="74038"/>
                        <a14:foregroundMark x1="9646" y1="74038" x2="9968" y2="73798"/>
                        <a14:foregroundMark x1="7074" y1="48077" x2="0" y2="55769"/>
                        <a14:foregroundMark x1="12540" y1="54087" x2="5145" y2="74038"/>
                        <a14:foregroundMark x1="9325" y1="92788" x2="8360" y2="97837"/>
                        <a14:foregroundMark x1="75241" y1="92788" x2="83280" y2="98558"/>
                        <a14:foregroundMark x1="88424" y1="87981" x2="94534" y2="86058"/>
                        <a14:foregroundMark x1="52412" y1="70673" x2="52733" y2="72115"/>
                        <a14:foregroundMark x1="51125" y1="73077" x2="67524" y2="71154"/>
                      </a14:backgroundRemoval>
                    </a14:imgEffect>
                  </a14:imgLayer>
                </a14:imgProps>
              </a:ext>
            </a:extLst>
          </a:blip>
          <a:stretch>
            <a:fillRect/>
          </a:stretch>
        </p:blipFill>
        <p:spPr>
          <a:xfrm>
            <a:off x="3489583" y="1424016"/>
            <a:ext cx="2107682" cy="2819278"/>
          </a:xfrm>
          <a:prstGeom prst="rect">
            <a:avLst/>
          </a:prstGeom>
        </p:spPr>
      </p:pic>
      <p:sp>
        <p:nvSpPr>
          <p:cNvPr id="3" name="副标题 2"/>
          <p:cNvSpPr>
            <a:spLocks noGrp="1"/>
          </p:cNvSpPr>
          <p:nvPr>
            <p:ph type="subTitle" idx="5"/>
          </p:nvPr>
        </p:nvSpPr>
        <p:spPr>
          <a:xfrm>
            <a:off x="617933" y="4122139"/>
            <a:ext cx="2371725" cy="484800"/>
          </a:xfrm>
        </p:spPr>
        <p:txBody>
          <a:bodyPr/>
          <a:lstStyle/>
          <a:p>
            <a:r>
              <a:rPr lang="en-US" altLang="zh-CN" dirty="0">
                <a:solidFill>
                  <a:schemeClr val="tx1"/>
                </a:solidFill>
              </a:rPr>
              <a:t>out-of-date cognitive model.</a:t>
            </a:r>
          </a:p>
          <a:p>
            <a:r>
              <a:rPr lang="en-US" altLang="zh-CN" u="sng" dirty="0">
                <a:solidFill>
                  <a:schemeClr val="tx1"/>
                </a:solidFill>
              </a:rPr>
              <a:t>Learned but forgot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383"/>
        <p:cNvGrpSpPr/>
        <p:nvPr/>
      </p:nvGrpSpPr>
      <p:grpSpPr>
        <a:xfrm>
          <a:off x="0" y="0"/>
          <a:ext cx="0" cy="0"/>
          <a:chOff x="0" y="0"/>
          <a:chExt cx="0" cy="0"/>
        </a:xfrm>
      </p:grpSpPr>
      <p:sp>
        <p:nvSpPr>
          <p:cNvPr id="385" name="Google Shape;385;p42"/>
          <p:cNvSpPr txBox="1">
            <a:spLocks noGrp="1"/>
          </p:cNvSpPr>
          <p:nvPr>
            <p:ph type="subTitle" idx="1"/>
          </p:nvPr>
        </p:nvSpPr>
        <p:spPr>
          <a:xfrm>
            <a:off x="3874739" y="2251201"/>
            <a:ext cx="5011881" cy="2127069"/>
          </a:xfrm>
          <a:prstGeom prst="rect">
            <a:avLst/>
          </a:prstGeom>
        </p:spPr>
        <p:txBody>
          <a:bodyPr spcFirstLastPara="1" vert="horz" wrap="square" lIns="91425" tIns="91425" rIns="91425" bIns="91425" rtlCol="0" anchor="ctr" anchorCtr="0">
            <a:noAutofit/>
          </a:bodyPr>
          <a:lstStyle/>
          <a:p>
            <a:pPr marL="457200" indent="-317500">
              <a:spcBef>
                <a:spcPts val="1000"/>
              </a:spcBef>
            </a:pPr>
            <a:r>
              <a:rPr lang="en-US" altLang="zh-CN" sz="1800" dirty="0">
                <a:solidFill>
                  <a:schemeClr val="tx1"/>
                </a:solidFill>
                <a:latin typeface="Tahoma" panose="020B0604030504040204" pitchFamily="34" charset="0"/>
              </a:rPr>
              <a:t>Too many interaction levels</a:t>
            </a:r>
          </a:p>
          <a:p>
            <a:pPr marL="457200" indent="-317500">
              <a:spcBef>
                <a:spcPts val="1000"/>
              </a:spcBef>
            </a:pPr>
            <a:r>
              <a:rPr lang="en-US" altLang="zh-CN" sz="1800" dirty="0">
                <a:solidFill>
                  <a:schemeClr val="tx1"/>
                </a:solidFill>
                <a:latin typeface="Tahoma" panose="020B0604030504040204" pitchFamily="34" charset="0"/>
              </a:rPr>
              <a:t>Interaction logic does not conform to the intuition of the elderly</a:t>
            </a:r>
          </a:p>
          <a:p>
            <a:pPr marL="457200" indent="-317500">
              <a:spcBef>
                <a:spcPts val="1000"/>
              </a:spcBef>
            </a:pPr>
            <a:r>
              <a:rPr lang="en-US" altLang="zh-CN" sz="1800" dirty="0">
                <a:solidFill>
                  <a:schemeClr val="tx1"/>
                </a:solidFill>
                <a:latin typeface="Tahoma" panose="020B0604030504040204" pitchFamily="34" charset="0"/>
              </a:rPr>
              <a:t>It is difficult to learn by simply memorizing</a:t>
            </a:r>
          </a:p>
          <a:p>
            <a:pPr marL="457200" indent="-317500">
              <a:spcBef>
                <a:spcPts val="1000"/>
              </a:spcBef>
            </a:pPr>
            <a:r>
              <a:rPr lang="en-US" altLang="zh-CN" sz="1800" dirty="0">
                <a:solidFill>
                  <a:schemeClr val="tx1"/>
                </a:solidFill>
                <a:latin typeface="Tahoma" panose="020B0604030504040204" pitchFamily="34" charset="0"/>
              </a:rPr>
              <a:t>The key is not large enough, and it is difficult to click on the touch screen</a:t>
            </a:r>
          </a:p>
          <a:p>
            <a:pPr marL="457200" indent="-317500">
              <a:spcBef>
                <a:spcPts val="1000"/>
              </a:spcBef>
            </a:pPr>
            <a:r>
              <a:rPr lang="en-US" sz="1800" dirty="0">
                <a:solidFill>
                  <a:schemeClr val="tx1"/>
                </a:solidFill>
                <a:latin typeface="Tahoma" panose="020B0604030504040204" pitchFamily="34" charset="0"/>
              </a:rPr>
              <a:t>….</a:t>
            </a:r>
            <a:endParaRPr lang="en-US" sz="1800" dirty="0">
              <a:solidFill>
                <a:schemeClr val="tx1"/>
              </a:solidFill>
            </a:endParaRPr>
          </a:p>
        </p:txBody>
      </p:sp>
      <p:sp>
        <p:nvSpPr>
          <p:cNvPr id="384" name="Google Shape;384;p42"/>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US" altLang="zh-CN" sz="3000" dirty="0">
                <a:solidFill>
                  <a:schemeClr val="tx1"/>
                </a:solidFill>
              </a:rPr>
              <a:t>The main problems they encountered</a:t>
            </a:r>
            <a:endParaRPr sz="3000" dirty="0">
              <a:solidFill>
                <a:schemeClr val="tx1"/>
              </a:solidFill>
            </a:endParaRPr>
          </a:p>
        </p:txBody>
      </p:sp>
      <p:cxnSp>
        <p:nvCxnSpPr>
          <p:cNvPr id="387" name="Google Shape;387;p42"/>
          <p:cNvCxnSpPr/>
          <p:nvPr/>
        </p:nvCxnSpPr>
        <p:spPr>
          <a:xfrm>
            <a:off x="4229866" y="2039181"/>
            <a:ext cx="4301627" cy="0"/>
          </a:xfrm>
          <a:prstGeom prst="straightConnector1">
            <a:avLst/>
          </a:prstGeom>
          <a:noFill/>
          <a:ln w="19050" cap="flat" cmpd="sng">
            <a:solidFill>
              <a:schemeClr val="dk2"/>
            </a:solidFill>
            <a:prstDash val="solid"/>
            <a:round/>
            <a:headEnd type="none" w="med" len="med"/>
            <a:tailEnd type="none" w="med" len="med"/>
          </a:ln>
        </p:spPr>
      </p:cxnSp>
      <p:pic>
        <p:nvPicPr>
          <p:cNvPr id="4" name="图片 3"/>
          <p:cNvPicPr>
            <a:picLocks noChangeAspect="1"/>
          </p:cNvPicPr>
          <p:nvPr/>
        </p:nvPicPr>
        <p:blipFill rotWithShape="1">
          <a:blip r:embed="rId3"/>
          <a:srcRect l="11719" r="14792"/>
          <a:stretch>
            <a:fillRect/>
          </a:stretch>
        </p:blipFill>
        <p:spPr>
          <a:xfrm>
            <a:off x="1097971" y="1790690"/>
            <a:ext cx="2279073" cy="2321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355"/>
        <p:cNvGrpSpPr/>
        <p:nvPr/>
      </p:nvGrpSpPr>
      <p:grpSpPr>
        <a:xfrm>
          <a:off x="0" y="0"/>
          <a:ext cx="0" cy="0"/>
          <a:chOff x="0" y="0"/>
          <a:chExt cx="0" cy="0"/>
        </a:xfrm>
      </p:grpSpPr>
      <p:sp>
        <p:nvSpPr>
          <p:cNvPr id="357" name="Google Shape;357;p41"/>
          <p:cNvSpPr txBox="1">
            <a:spLocks noGrp="1"/>
          </p:cNvSpPr>
          <p:nvPr>
            <p:ph type="subTitle" idx="1"/>
          </p:nvPr>
        </p:nvSpPr>
        <p:spPr>
          <a:xfrm>
            <a:off x="720000" y="2991900"/>
            <a:ext cx="2907600" cy="3885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Existing Attempts</a:t>
            </a:r>
          </a:p>
        </p:txBody>
      </p:sp>
      <p:sp>
        <p:nvSpPr>
          <p:cNvPr id="358" name="Google Shape;358;p41"/>
          <p:cNvSpPr txBox="1">
            <a:spLocks noGrp="1"/>
          </p:cNvSpPr>
          <p:nvPr>
            <p:ph type="subTitle" idx="2"/>
          </p:nvPr>
        </p:nvSpPr>
        <p:spPr>
          <a:xfrm>
            <a:off x="4374875" y="2991900"/>
            <a:ext cx="2907600" cy="3885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Our Goal</a:t>
            </a:r>
            <a:endParaRPr dirty="0">
              <a:solidFill>
                <a:schemeClr val="tx1"/>
              </a:solidFill>
            </a:endParaRPr>
          </a:p>
        </p:txBody>
      </p:sp>
      <p:sp>
        <p:nvSpPr>
          <p:cNvPr id="359" name="Google Shape;359;p41"/>
          <p:cNvSpPr txBox="1">
            <a:spLocks noGrp="1"/>
          </p:cNvSpPr>
          <p:nvPr>
            <p:ph type="subTitle" idx="3"/>
          </p:nvPr>
        </p:nvSpPr>
        <p:spPr>
          <a:xfrm>
            <a:off x="720000" y="3443425"/>
            <a:ext cx="2907600" cy="7134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O</a:t>
            </a:r>
            <a:r>
              <a:rPr lang="en-GB" dirty="0">
                <a:solidFill>
                  <a:schemeClr val="tx1"/>
                </a:solidFill>
              </a:rPr>
              <a:t>nly care about pysical </a:t>
            </a:r>
            <a:r>
              <a:rPr lang="en-US" dirty="0">
                <a:solidFill>
                  <a:schemeClr val="tx1"/>
                </a:solidFill>
              </a:rPr>
              <a:t>obstacles, rather than </a:t>
            </a:r>
            <a:r>
              <a:rPr lang="en-US" b="1" dirty="0">
                <a:solidFill>
                  <a:schemeClr val="tx1"/>
                </a:solidFill>
              </a:rPr>
              <a:t>logic and interaction</a:t>
            </a:r>
            <a:r>
              <a:rPr lang="en-US" dirty="0">
                <a:solidFill>
                  <a:schemeClr val="tx1"/>
                </a:solidFill>
              </a:rPr>
              <a:t>.</a:t>
            </a:r>
            <a:endParaRPr dirty="0">
              <a:solidFill>
                <a:schemeClr val="tx1"/>
              </a:solidFill>
            </a:endParaRPr>
          </a:p>
        </p:txBody>
      </p:sp>
      <p:sp>
        <p:nvSpPr>
          <p:cNvPr id="360" name="Google Shape;360;p41"/>
          <p:cNvSpPr txBox="1">
            <a:spLocks noGrp="1"/>
          </p:cNvSpPr>
          <p:nvPr>
            <p:ph type="subTitle" idx="4"/>
          </p:nvPr>
        </p:nvSpPr>
        <p:spPr>
          <a:xfrm>
            <a:off x="4374875" y="3443425"/>
            <a:ext cx="2907600" cy="713400"/>
          </a:xfrm>
          <a:prstGeom prst="rect">
            <a:avLst/>
          </a:prstGeom>
        </p:spPr>
        <p:txBody>
          <a:bodyPr spcFirstLastPara="1" vert="horz" wrap="square" lIns="91425" tIns="91425" rIns="91425" bIns="91425" rtlCol="0" anchor="ctr" anchorCtr="0">
            <a:noAutofit/>
          </a:bodyPr>
          <a:lstStyle/>
          <a:p>
            <a:pPr marL="0" indent="0"/>
            <a:r>
              <a:rPr lang="en-US" dirty="0">
                <a:solidFill>
                  <a:schemeClr val="tx1"/>
                </a:solidFill>
              </a:rPr>
              <a:t>Some device that satisfies their </a:t>
            </a:r>
            <a:r>
              <a:rPr lang="en-US" b="1" dirty="0">
                <a:solidFill>
                  <a:schemeClr val="tx1"/>
                </a:solidFill>
              </a:rPr>
              <a:t>cognitive model</a:t>
            </a:r>
            <a:r>
              <a:rPr lang="en-US" dirty="0">
                <a:solidFill>
                  <a:schemeClr val="tx1"/>
                </a:solidFill>
              </a:rPr>
              <a:t>.</a:t>
            </a:r>
            <a:endParaRPr dirty="0">
              <a:solidFill>
                <a:schemeClr val="tx1"/>
              </a:solidFill>
            </a:endParaRPr>
          </a:p>
        </p:txBody>
      </p:sp>
      <p:sp>
        <p:nvSpPr>
          <p:cNvPr id="356" name="Google Shape;356;p4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GB" dirty="0">
                <a:solidFill>
                  <a:schemeClr val="tx1"/>
                </a:solidFill>
              </a:rPr>
              <a:t>POV-Insight</a:t>
            </a:r>
            <a:endParaRPr dirty="0">
              <a:solidFill>
                <a:schemeClr val="tx1"/>
              </a:solidFill>
            </a:endParaRPr>
          </a:p>
        </p:txBody>
      </p:sp>
      <p:cxnSp>
        <p:nvCxnSpPr>
          <p:cNvPr id="361" name="Google Shape;361;p41"/>
          <p:cNvCxnSpPr/>
          <p:nvPr/>
        </p:nvCxnSpPr>
        <p:spPr>
          <a:xfrm>
            <a:off x="707925" y="2807900"/>
            <a:ext cx="2914200" cy="0"/>
          </a:xfrm>
          <a:prstGeom prst="straightConnector1">
            <a:avLst/>
          </a:prstGeom>
          <a:noFill/>
          <a:ln w="19050" cap="flat" cmpd="sng">
            <a:solidFill>
              <a:schemeClr val="dk2"/>
            </a:solidFill>
            <a:prstDash val="solid"/>
            <a:round/>
            <a:headEnd type="none" w="med" len="med"/>
            <a:tailEnd type="none" w="med" len="med"/>
          </a:ln>
        </p:spPr>
      </p:cxnSp>
      <p:cxnSp>
        <p:nvCxnSpPr>
          <p:cNvPr id="362" name="Google Shape;362;p41"/>
          <p:cNvCxnSpPr/>
          <p:nvPr/>
        </p:nvCxnSpPr>
        <p:spPr>
          <a:xfrm>
            <a:off x="4389125" y="2807900"/>
            <a:ext cx="2890800" cy="0"/>
          </a:xfrm>
          <a:prstGeom prst="straightConnector1">
            <a:avLst/>
          </a:prstGeom>
          <a:noFill/>
          <a:ln w="19050" cap="flat" cmpd="sng">
            <a:solidFill>
              <a:schemeClr val="dk2"/>
            </a:solidFill>
            <a:prstDash val="solid"/>
            <a:round/>
            <a:headEnd type="none" w="med" len="med"/>
            <a:tailEnd type="none" w="med" len="med"/>
          </a:ln>
        </p:spPr>
      </p:cxnSp>
      <p:grpSp>
        <p:nvGrpSpPr>
          <p:cNvPr id="363" name="Google Shape;363;p41"/>
          <p:cNvGrpSpPr/>
          <p:nvPr/>
        </p:nvGrpSpPr>
        <p:grpSpPr>
          <a:xfrm>
            <a:off x="830229" y="2196428"/>
            <a:ext cx="310876" cy="457140"/>
            <a:chOff x="6293200" y="3782350"/>
            <a:chExt cx="229175" cy="337000"/>
          </a:xfrm>
        </p:grpSpPr>
        <p:sp>
          <p:nvSpPr>
            <p:cNvPr id="364" name="Google Shape;364;p41"/>
            <p:cNvSpPr/>
            <p:nvPr/>
          </p:nvSpPr>
          <p:spPr>
            <a:xfrm>
              <a:off x="6317125" y="3873200"/>
              <a:ext cx="158200" cy="134850"/>
            </a:xfrm>
            <a:custGeom>
              <a:avLst/>
              <a:gdLst/>
              <a:ahLst/>
              <a:cxnLst/>
              <a:rect l="l" t="t" r="r" b="b"/>
              <a:pathLst>
                <a:path w="6328" h="5394" extrusionOk="0">
                  <a:moveTo>
                    <a:pt x="2747" y="711"/>
                  </a:moveTo>
                  <a:lnTo>
                    <a:pt x="2686" y="865"/>
                  </a:lnTo>
                  <a:cubicBezTo>
                    <a:pt x="2593" y="1081"/>
                    <a:pt x="2500" y="1328"/>
                    <a:pt x="2470" y="1575"/>
                  </a:cubicBezTo>
                  <a:lnTo>
                    <a:pt x="1791" y="1575"/>
                  </a:lnTo>
                  <a:cubicBezTo>
                    <a:pt x="2007" y="1174"/>
                    <a:pt x="2346" y="896"/>
                    <a:pt x="2747" y="711"/>
                  </a:cubicBezTo>
                  <a:close/>
                  <a:moveTo>
                    <a:pt x="3611" y="525"/>
                  </a:moveTo>
                  <a:cubicBezTo>
                    <a:pt x="3766" y="525"/>
                    <a:pt x="3951" y="742"/>
                    <a:pt x="4074" y="1081"/>
                  </a:cubicBezTo>
                  <a:cubicBezTo>
                    <a:pt x="4136" y="1235"/>
                    <a:pt x="4198" y="1390"/>
                    <a:pt x="4229" y="1575"/>
                  </a:cubicBezTo>
                  <a:lnTo>
                    <a:pt x="2994" y="1575"/>
                  </a:lnTo>
                  <a:cubicBezTo>
                    <a:pt x="3025" y="1390"/>
                    <a:pt x="3087" y="1235"/>
                    <a:pt x="3149" y="1081"/>
                  </a:cubicBezTo>
                  <a:cubicBezTo>
                    <a:pt x="3303" y="742"/>
                    <a:pt x="3488" y="525"/>
                    <a:pt x="3611" y="525"/>
                  </a:cubicBezTo>
                  <a:close/>
                  <a:moveTo>
                    <a:pt x="4506" y="711"/>
                  </a:moveTo>
                  <a:lnTo>
                    <a:pt x="4506" y="711"/>
                  </a:lnTo>
                  <a:cubicBezTo>
                    <a:pt x="4908" y="896"/>
                    <a:pt x="5247" y="1174"/>
                    <a:pt x="5463" y="1575"/>
                  </a:cubicBezTo>
                  <a:lnTo>
                    <a:pt x="4784" y="1575"/>
                  </a:lnTo>
                  <a:cubicBezTo>
                    <a:pt x="4723" y="1328"/>
                    <a:pt x="4661" y="1081"/>
                    <a:pt x="4568" y="865"/>
                  </a:cubicBezTo>
                  <a:cubicBezTo>
                    <a:pt x="4537" y="803"/>
                    <a:pt x="4537" y="772"/>
                    <a:pt x="4506" y="711"/>
                  </a:cubicBezTo>
                  <a:close/>
                  <a:moveTo>
                    <a:pt x="2377" y="2099"/>
                  </a:moveTo>
                  <a:cubicBezTo>
                    <a:pt x="2377" y="2285"/>
                    <a:pt x="2346" y="2470"/>
                    <a:pt x="2346" y="2686"/>
                  </a:cubicBezTo>
                  <a:cubicBezTo>
                    <a:pt x="2346" y="2902"/>
                    <a:pt x="2346" y="3056"/>
                    <a:pt x="2377" y="3272"/>
                  </a:cubicBezTo>
                  <a:lnTo>
                    <a:pt x="1544" y="3272"/>
                  </a:lnTo>
                  <a:cubicBezTo>
                    <a:pt x="1482" y="3087"/>
                    <a:pt x="1451" y="2871"/>
                    <a:pt x="1451" y="2686"/>
                  </a:cubicBezTo>
                  <a:cubicBezTo>
                    <a:pt x="1451" y="2470"/>
                    <a:pt x="1482" y="2285"/>
                    <a:pt x="1544" y="2099"/>
                  </a:cubicBezTo>
                  <a:close/>
                  <a:moveTo>
                    <a:pt x="4321" y="2099"/>
                  </a:moveTo>
                  <a:cubicBezTo>
                    <a:pt x="4352" y="2470"/>
                    <a:pt x="4352" y="2871"/>
                    <a:pt x="4321" y="3272"/>
                  </a:cubicBezTo>
                  <a:lnTo>
                    <a:pt x="2902" y="3272"/>
                  </a:lnTo>
                  <a:cubicBezTo>
                    <a:pt x="2871" y="2871"/>
                    <a:pt x="2871" y="2470"/>
                    <a:pt x="2902" y="2099"/>
                  </a:cubicBezTo>
                  <a:close/>
                  <a:moveTo>
                    <a:pt x="5710" y="2099"/>
                  </a:moveTo>
                  <a:cubicBezTo>
                    <a:pt x="5803" y="2470"/>
                    <a:pt x="5803" y="2902"/>
                    <a:pt x="5710" y="3272"/>
                  </a:cubicBezTo>
                  <a:lnTo>
                    <a:pt x="4846" y="3272"/>
                  </a:lnTo>
                  <a:cubicBezTo>
                    <a:pt x="4877" y="3087"/>
                    <a:pt x="4877" y="2902"/>
                    <a:pt x="4877" y="2686"/>
                  </a:cubicBezTo>
                  <a:cubicBezTo>
                    <a:pt x="4877" y="2470"/>
                    <a:pt x="4877" y="2285"/>
                    <a:pt x="4846" y="2099"/>
                  </a:cubicBezTo>
                  <a:close/>
                  <a:moveTo>
                    <a:pt x="2470" y="3797"/>
                  </a:moveTo>
                  <a:cubicBezTo>
                    <a:pt x="2500" y="4044"/>
                    <a:pt x="2593" y="4260"/>
                    <a:pt x="2686" y="4507"/>
                  </a:cubicBezTo>
                  <a:lnTo>
                    <a:pt x="2747" y="4661"/>
                  </a:lnTo>
                  <a:cubicBezTo>
                    <a:pt x="2346" y="4476"/>
                    <a:pt x="2007" y="4167"/>
                    <a:pt x="1791" y="3797"/>
                  </a:cubicBezTo>
                  <a:close/>
                  <a:moveTo>
                    <a:pt x="5463" y="3797"/>
                  </a:moveTo>
                  <a:cubicBezTo>
                    <a:pt x="5247" y="4167"/>
                    <a:pt x="4908" y="4476"/>
                    <a:pt x="4506" y="4661"/>
                  </a:cubicBezTo>
                  <a:cubicBezTo>
                    <a:pt x="4537" y="4599"/>
                    <a:pt x="4568" y="4537"/>
                    <a:pt x="4568" y="4507"/>
                  </a:cubicBezTo>
                  <a:cubicBezTo>
                    <a:pt x="4661" y="4260"/>
                    <a:pt x="4753" y="4044"/>
                    <a:pt x="4784" y="3797"/>
                  </a:cubicBezTo>
                  <a:close/>
                  <a:moveTo>
                    <a:pt x="4229" y="3797"/>
                  </a:moveTo>
                  <a:cubicBezTo>
                    <a:pt x="4198" y="3982"/>
                    <a:pt x="4136" y="4136"/>
                    <a:pt x="4074" y="4291"/>
                  </a:cubicBezTo>
                  <a:cubicBezTo>
                    <a:pt x="3951" y="4630"/>
                    <a:pt x="3766" y="4846"/>
                    <a:pt x="3611" y="4846"/>
                  </a:cubicBezTo>
                  <a:cubicBezTo>
                    <a:pt x="3488" y="4846"/>
                    <a:pt x="3303" y="4630"/>
                    <a:pt x="3149" y="4291"/>
                  </a:cubicBezTo>
                  <a:cubicBezTo>
                    <a:pt x="3087" y="4136"/>
                    <a:pt x="3056" y="3982"/>
                    <a:pt x="2994" y="3797"/>
                  </a:cubicBezTo>
                  <a:close/>
                  <a:moveTo>
                    <a:pt x="3611" y="1"/>
                  </a:moveTo>
                  <a:cubicBezTo>
                    <a:pt x="1204" y="1"/>
                    <a:pt x="1" y="2902"/>
                    <a:pt x="1698" y="4599"/>
                  </a:cubicBezTo>
                  <a:cubicBezTo>
                    <a:pt x="2256" y="5148"/>
                    <a:pt x="2937" y="5393"/>
                    <a:pt x="3603" y="5393"/>
                  </a:cubicBezTo>
                  <a:cubicBezTo>
                    <a:pt x="4998" y="5393"/>
                    <a:pt x="6327" y="4315"/>
                    <a:pt x="6327" y="2686"/>
                  </a:cubicBezTo>
                  <a:cubicBezTo>
                    <a:pt x="6327" y="1204"/>
                    <a:pt x="5124" y="1"/>
                    <a:pt x="3611"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65" name="Google Shape;365;p41"/>
            <p:cNvSpPr/>
            <p:nvPr/>
          </p:nvSpPr>
          <p:spPr>
            <a:xfrm>
              <a:off x="6464500" y="4018250"/>
              <a:ext cx="13125" cy="13150"/>
            </a:xfrm>
            <a:custGeom>
              <a:avLst/>
              <a:gdLst/>
              <a:ahLst/>
              <a:cxnLst/>
              <a:rect l="l" t="t" r="r" b="b"/>
              <a:pathLst>
                <a:path w="525" h="526" extrusionOk="0">
                  <a:moveTo>
                    <a:pt x="247" y="1"/>
                  </a:moveTo>
                  <a:cubicBezTo>
                    <a:pt x="185" y="1"/>
                    <a:pt x="124" y="32"/>
                    <a:pt x="62" y="93"/>
                  </a:cubicBezTo>
                  <a:cubicBezTo>
                    <a:pt x="31" y="124"/>
                    <a:pt x="0" y="186"/>
                    <a:pt x="0" y="279"/>
                  </a:cubicBezTo>
                  <a:cubicBezTo>
                    <a:pt x="0" y="402"/>
                    <a:pt x="93" y="525"/>
                    <a:pt x="247" y="525"/>
                  </a:cubicBezTo>
                  <a:cubicBezTo>
                    <a:pt x="309" y="525"/>
                    <a:pt x="401" y="495"/>
                    <a:pt x="432" y="464"/>
                  </a:cubicBezTo>
                  <a:cubicBezTo>
                    <a:pt x="494" y="402"/>
                    <a:pt x="525" y="340"/>
                    <a:pt x="525" y="279"/>
                  </a:cubicBezTo>
                  <a:cubicBezTo>
                    <a:pt x="525" y="124"/>
                    <a:pt x="401" y="1"/>
                    <a:pt x="247"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66" name="Google Shape;366;p41"/>
            <p:cNvSpPr/>
            <p:nvPr/>
          </p:nvSpPr>
          <p:spPr>
            <a:xfrm>
              <a:off x="6336425" y="4018225"/>
              <a:ext cx="115550" cy="13200"/>
            </a:xfrm>
            <a:custGeom>
              <a:avLst/>
              <a:gdLst/>
              <a:ahLst/>
              <a:cxnLst/>
              <a:rect l="l" t="t" r="r" b="b"/>
              <a:pathLst>
                <a:path w="4622" h="528" extrusionOk="0">
                  <a:moveTo>
                    <a:pt x="4344" y="1"/>
                  </a:moveTo>
                  <a:cubicBezTo>
                    <a:pt x="4336" y="1"/>
                    <a:pt x="4329" y="1"/>
                    <a:pt x="4321" y="2"/>
                  </a:cubicBezTo>
                  <a:lnTo>
                    <a:pt x="309" y="2"/>
                  </a:lnTo>
                  <a:cubicBezTo>
                    <a:pt x="0" y="33"/>
                    <a:pt x="0" y="496"/>
                    <a:pt x="309" y="526"/>
                  </a:cubicBezTo>
                  <a:lnTo>
                    <a:pt x="4321" y="526"/>
                  </a:lnTo>
                  <a:cubicBezTo>
                    <a:pt x="4329" y="527"/>
                    <a:pt x="4336" y="528"/>
                    <a:pt x="4344" y="528"/>
                  </a:cubicBezTo>
                  <a:cubicBezTo>
                    <a:pt x="4622" y="528"/>
                    <a:pt x="4622" y="1"/>
                    <a:pt x="4344"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67" name="Google Shape;367;p41"/>
            <p:cNvSpPr/>
            <p:nvPr/>
          </p:nvSpPr>
          <p:spPr>
            <a:xfrm>
              <a:off x="6375175" y="4042150"/>
              <a:ext cx="65425" cy="13200"/>
            </a:xfrm>
            <a:custGeom>
              <a:avLst/>
              <a:gdLst/>
              <a:ahLst/>
              <a:cxnLst/>
              <a:rect l="l" t="t" r="r" b="b"/>
              <a:pathLst>
                <a:path w="2617" h="528" extrusionOk="0">
                  <a:moveTo>
                    <a:pt x="279" y="0"/>
                  </a:moveTo>
                  <a:cubicBezTo>
                    <a:pt x="1" y="0"/>
                    <a:pt x="1" y="527"/>
                    <a:pt x="279" y="527"/>
                  </a:cubicBezTo>
                  <a:cubicBezTo>
                    <a:pt x="286" y="527"/>
                    <a:pt x="294" y="527"/>
                    <a:pt x="302" y="526"/>
                  </a:cubicBezTo>
                  <a:lnTo>
                    <a:pt x="2308" y="526"/>
                  </a:lnTo>
                  <a:cubicBezTo>
                    <a:pt x="2617" y="495"/>
                    <a:pt x="2617" y="32"/>
                    <a:pt x="2308" y="2"/>
                  </a:cubicBezTo>
                  <a:lnTo>
                    <a:pt x="302" y="2"/>
                  </a:lnTo>
                  <a:cubicBezTo>
                    <a:pt x="294" y="1"/>
                    <a:pt x="286" y="0"/>
                    <a:pt x="279"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68" name="Google Shape;368;p41"/>
            <p:cNvSpPr/>
            <p:nvPr/>
          </p:nvSpPr>
          <p:spPr>
            <a:xfrm>
              <a:off x="6341825" y="4106225"/>
              <a:ext cx="13125" cy="13125"/>
            </a:xfrm>
            <a:custGeom>
              <a:avLst/>
              <a:gdLst/>
              <a:ahLst/>
              <a:cxnLst/>
              <a:rect l="l" t="t" r="r" b="b"/>
              <a:pathLst>
                <a:path w="525" h="525" extrusionOk="0">
                  <a:moveTo>
                    <a:pt x="247" y="0"/>
                  </a:moveTo>
                  <a:cubicBezTo>
                    <a:pt x="185" y="0"/>
                    <a:pt x="124" y="31"/>
                    <a:pt x="62" y="62"/>
                  </a:cubicBezTo>
                  <a:cubicBezTo>
                    <a:pt x="31" y="123"/>
                    <a:pt x="0" y="185"/>
                    <a:pt x="0" y="247"/>
                  </a:cubicBezTo>
                  <a:cubicBezTo>
                    <a:pt x="0" y="401"/>
                    <a:pt x="93" y="525"/>
                    <a:pt x="247" y="525"/>
                  </a:cubicBezTo>
                  <a:cubicBezTo>
                    <a:pt x="309" y="525"/>
                    <a:pt x="401" y="494"/>
                    <a:pt x="432" y="432"/>
                  </a:cubicBezTo>
                  <a:cubicBezTo>
                    <a:pt x="494" y="401"/>
                    <a:pt x="525" y="340"/>
                    <a:pt x="525" y="247"/>
                  </a:cubicBezTo>
                  <a:cubicBezTo>
                    <a:pt x="525" y="123"/>
                    <a:pt x="401" y="0"/>
                    <a:pt x="247"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69" name="Google Shape;369;p41"/>
            <p:cNvSpPr/>
            <p:nvPr/>
          </p:nvSpPr>
          <p:spPr>
            <a:xfrm>
              <a:off x="6293200" y="3782350"/>
              <a:ext cx="229175" cy="337000"/>
            </a:xfrm>
            <a:custGeom>
              <a:avLst/>
              <a:gdLst/>
              <a:ahLst/>
              <a:cxnLst/>
              <a:rect l="l" t="t" r="r" b="b"/>
              <a:pathLst>
                <a:path w="9167" h="13480" extrusionOk="0">
                  <a:moveTo>
                    <a:pt x="7408" y="518"/>
                  </a:moveTo>
                  <a:cubicBezTo>
                    <a:pt x="7562" y="518"/>
                    <a:pt x="7686" y="641"/>
                    <a:pt x="7686" y="796"/>
                  </a:cubicBezTo>
                  <a:lnTo>
                    <a:pt x="7686" y="1413"/>
                  </a:lnTo>
                  <a:lnTo>
                    <a:pt x="2130" y="1413"/>
                  </a:lnTo>
                  <a:lnTo>
                    <a:pt x="7408" y="518"/>
                  </a:lnTo>
                  <a:close/>
                  <a:moveTo>
                    <a:pt x="7469" y="0"/>
                  </a:moveTo>
                  <a:cubicBezTo>
                    <a:pt x="7410" y="0"/>
                    <a:pt x="7348" y="8"/>
                    <a:pt x="7284" y="24"/>
                  </a:cubicBezTo>
                  <a:lnTo>
                    <a:pt x="649" y="1166"/>
                  </a:lnTo>
                  <a:cubicBezTo>
                    <a:pt x="279" y="1197"/>
                    <a:pt x="1" y="1536"/>
                    <a:pt x="1" y="1937"/>
                  </a:cubicBezTo>
                  <a:lnTo>
                    <a:pt x="1" y="12677"/>
                  </a:lnTo>
                  <a:cubicBezTo>
                    <a:pt x="1" y="13109"/>
                    <a:pt x="340" y="13449"/>
                    <a:pt x="772" y="13449"/>
                  </a:cubicBezTo>
                  <a:lnTo>
                    <a:pt x="1112" y="13449"/>
                  </a:lnTo>
                  <a:cubicBezTo>
                    <a:pt x="1482" y="13449"/>
                    <a:pt x="1482" y="12924"/>
                    <a:pt x="1112" y="12924"/>
                  </a:cubicBezTo>
                  <a:lnTo>
                    <a:pt x="772" y="12924"/>
                  </a:lnTo>
                  <a:cubicBezTo>
                    <a:pt x="618" y="12924"/>
                    <a:pt x="495" y="12801"/>
                    <a:pt x="495" y="12677"/>
                  </a:cubicBezTo>
                  <a:lnTo>
                    <a:pt x="495" y="2215"/>
                  </a:lnTo>
                  <a:cubicBezTo>
                    <a:pt x="495" y="2061"/>
                    <a:pt x="618" y="1937"/>
                    <a:pt x="772" y="1937"/>
                  </a:cubicBezTo>
                  <a:lnTo>
                    <a:pt x="8334" y="1937"/>
                  </a:lnTo>
                  <a:cubicBezTo>
                    <a:pt x="8488" y="1937"/>
                    <a:pt x="8611" y="2061"/>
                    <a:pt x="8611" y="2215"/>
                  </a:cubicBezTo>
                  <a:lnTo>
                    <a:pt x="8611" y="12677"/>
                  </a:lnTo>
                  <a:cubicBezTo>
                    <a:pt x="8611" y="12832"/>
                    <a:pt x="8488" y="12955"/>
                    <a:pt x="8334" y="12955"/>
                  </a:cubicBezTo>
                  <a:lnTo>
                    <a:pt x="3241" y="12955"/>
                  </a:lnTo>
                  <a:cubicBezTo>
                    <a:pt x="2902" y="12955"/>
                    <a:pt x="2902" y="13480"/>
                    <a:pt x="3241" y="13480"/>
                  </a:cubicBezTo>
                  <a:lnTo>
                    <a:pt x="8364" y="13480"/>
                  </a:lnTo>
                  <a:cubicBezTo>
                    <a:pt x="8797" y="13480"/>
                    <a:pt x="9136" y="13140"/>
                    <a:pt x="9167" y="12708"/>
                  </a:cubicBezTo>
                  <a:lnTo>
                    <a:pt x="9167" y="2215"/>
                  </a:lnTo>
                  <a:cubicBezTo>
                    <a:pt x="9167" y="1800"/>
                    <a:pt x="8825" y="1442"/>
                    <a:pt x="8415" y="1442"/>
                  </a:cubicBezTo>
                  <a:cubicBezTo>
                    <a:pt x="8398" y="1442"/>
                    <a:pt x="8381" y="1442"/>
                    <a:pt x="8364" y="1444"/>
                  </a:cubicBezTo>
                  <a:lnTo>
                    <a:pt x="8364" y="1413"/>
                  </a:lnTo>
                  <a:lnTo>
                    <a:pt x="8210" y="1413"/>
                  </a:lnTo>
                  <a:lnTo>
                    <a:pt x="8210" y="796"/>
                  </a:lnTo>
                  <a:cubicBezTo>
                    <a:pt x="8210" y="549"/>
                    <a:pt x="8118" y="333"/>
                    <a:pt x="7932" y="178"/>
                  </a:cubicBezTo>
                  <a:cubicBezTo>
                    <a:pt x="7795" y="64"/>
                    <a:pt x="7641" y="0"/>
                    <a:pt x="7469"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grpSp>
      <p:grpSp>
        <p:nvGrpSpPr>
          <p:cNvPr id="370" name="Google Shape;370;p41"/>
          <p:cNvGrpSpPr/>
          <p:nvPr/>
        </p:nvGrpSpPr>
        <p:grpSpPr>
          <a:xfrm>
            <a:off x="4443697" y="2203259"/>
            <a:ext cx="457412" cy="429129"/>
            <a:chOff x="2490250" y="1591775"/>
            <a:chExt cx="337200" cy="316350"/>
          </a:xfrm>
        </p:grpSpPr>
        <p:sp>
          <p:nvSpPr>
            <p:cNvPr id="371" name="Google Shape;371;p41"/>
            <p:cNvSpPr/>
            <p:nvPr/>
          </p:nvSpPr>
          <p:spPr>
            <a:xfrm>
              <a:off x="2741000" y="1824000"/>
              <a:ext cx="13150" cy="13150"/>
            </a:xfrm>
            <a:custGeom>
              <a:avLst/>
              <a:gdLst/>
              <a:ahLst/>
              <a:cxnLst/>
              <a:rect l="l" t="t" r="r" b="b"/>
              <a:pathLst>
                <a:path w="526" h="526" extrusionOk="0">
                  <a:moveTo>
                    <a:pt x="248" y="0"/>
                  </a:moveTo>
                  <a:cubicBezTo>
                    <a:pt x="186" y="0"/>
                    <a:pt x="124" y="31"/>
                    <a:pt x="63" y="62"/>
                  </a:cubicBezTo>
                  <a:cubicBezTo>
                    <a:pt x="32" y="124"/>
                    <a:pt x="1" y="186"/>
                    <a:pt x="1" y="247"/>
                  </a:cubicBezTo>
                  <a:cubicBezTo>
                    <a:pt x="1" y="402"/>
                    <a:pt x="124" y="525"/>
                    <a:pt x="248" y="525"/>
                  </a:cubicBezTo>
                  <a:cubicBezTo>
                    <a:pt x="340" y="525"/>
                    <a:pt x="402" y="494"/>
                    <a:pt x="464" y="432"/>
                  </a:cubicBezTo>
                  <a:cubicBezTo>
                    <a:pt x="495" y="402"/>
                    <a:pt x="526" y="309"/>
                    <a:pt x="526" y="247"/>
                  </a:cubicBezTo>
                  <a:cubicBezTo>
                    <a:pt x="526" y="93"/>
                    <a:pt x="402" y="0"/>
                    <a:pt x="248"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2" name="Google Shape;372;p41"/>
            <p:cNvSpPr/>
            <p:nvPr/>
          </p:nvSpPr>
          <p:spPr>
            <a:xfrm>
              <a:off x="2490250" y="1591775"/>
              <a:ext cx="337200" cy="316350"/>
            </a:xfrm>
            <a:custGeom>
              <a:avLst/>
              <a:gdLst/>
              <a:ahLst/>
              <a:cxnLst/>
              <a:rect l="l" t="t" r="r" b="b"/>
              <a:pathLst>
                <a:path w="13488" h="12654" extrusionOk="0">
                  <a:moveTo>
                    <a:pt x="7655" y="9814"/>
                  </a:moveTo>
                  <a:lnTo>
                    <a:pt x="7655" y="10863"/>
                  </a:lnTo>
                  <a:lnTo>
                    <a:pt x="5865" y="10863"/>
                  </a:lnTo>
                  <a:lnTo>
                    <a:pt x="5865" y="9814"/>
                  </a:lnTo>
                  <a:close/>
                  <a:moveTo>
                    <a:pt x="8210" y="11388"/>
                  </a:moveTo>
                  <a:cubicBezTo>
                    <a:pt x="8673" y="11388"/>
                    <a:pt x="9074" y="11697"/>
                    <a:pt x="9198" y="12129"/>
                  </a:cubicBezTo>
                  <a:lnTo>
                    <a:pt x="4291" y="12129"/>
                  </a:lnTo>
                  <a:cubicBezTo>
                    <a:pt x="4383" y="11697"/>
                    <a:pt x="4784" y="11388"/>
                    <a:pt x="5247" y="11388"/>
                  </a:cubicBezTo>
                  <a:close/>
                  <a:moveTo>
                    <a:pt x="772" y="0"/>
                  </a:moveTo>
                  <a:cubicBezTo>
                    <a:pt x="340" y="0"/>
                    <a:pt x="1" y="339"/>
                    <a:pt x="1" y="772"/>
                  </a:cubicBezTo>
                  <a:lnTo>
                    <a:pt x="1" y="8981"/>
                  </a:lnTo>
                  <a:cubicBezTo>
                    <a:pt x="1" y="9413"/>
                    <a:pt x="340" y="9783"/>
                    <a:pt x="772" y="9783"/>
                  </a:cubicBezTo>
                  <a:lnTo>
                    <a:pt x="5309" y="9783"/>
                  </a:lnTo>
                  <a:lnTo>
                    <a:pt x="5309" y="10863"/>
                  </a:lnTo>
                  <a:lnTo>
                    <a:pt x="5247" y="10863"/>
                  </a:lnTo>
                  <a:cubicBezTo>
                    <a:pt x="4383" y="10863"/>
                    <a:pt x="3704" y="11542"/>
                    <a:pt x="3704" y="12406"/>
                  </a:cubicBezTo>
                  <a:cubicBezTo>
                    <a:pt x="3704" y="12530"/>
                    <a:pt x="3828" y="12653"/>
                    <a:pt x="3951" y="12653"/>
                  </a:cubicBezTo>
                  <a:lnTo>
                    <a:pt x="9475" y="12653"/>
                  </a:lnTo>
                  <a:cubicBezTo>
                    <a:pt x="9630" y="12653"/>
                    <a:pt x="9722" y="12530"/>
                    <a:pt x="9722" y="12406"/>
                  </a:cubicBezTo>
                  <a:cubicBezTo>
                    <a:pt x="9722" y="11542"/>
                    <a:pt x="9043" y="10863"/>
                    <a:pt x="8179" y="10863"/>
                  </a:cubicBezTo>
                  <a:lnTo>
                    <a:pt x="8117" y="10863"/>
                  </a:lnTo>
                  <a:lnTo>
                    <a:pt x="8117" y="9814"/>
                  </a:lnTo>
                  <a:lnTo>
                    <a:pt x="9198" y="9814"/>
                  </a:lnTo>
                  <a:cubicBezTo>
                    <a:pt x="9352" y="9814"/>
                    <a:pt x="9445" y="9691"/>
                    <a:pt x="9445" y="9536"/>
                  </a:cubicBezTo>
                  <a:cubicBezTo>
                    <a:pt x="9475" y="9413"/>
                    <a:pt x="9352" y="9289"/>
                    <a:pt x="9198" y="9289"/>
                  </a:cubicBezTo>
                  <a:lnTo>
                    <a:pt x="772" y="9289"/>
                  </a:lnTo>
                  <a:cubicBezTo>
                    <a:pt x="618" y="9289"/>
                    <a:pt x="495" y="9166"/>
                    <a:pt x="495" y="9012"/>
                  </a:cubicBezTo>
                  <a:lnTo>
                    <a:pt x="495" y="772"/>
                  </a:lnTo>
                  <a:cubicBezTo>
                    <a:pt x="495" y="648"/>
                    <a:pt x="618" y="525"/>
                    <a:pt x="772" y="525"/>
                  </a:cubicBezTo>
                  <a:lnTo>
                    <a:pt x="12685" y="525"/>
                  </a:lnTo>
                  <a:cubicBezTo>
                    <a:pt x="12839" y="525"/>
                    <a:pt x="12963" y="648"/>
                    <a:pt x="12963" y="772"/>
                  </a:cubicBezTo>
                  <a:lnTo>
                    <a:pt x="12963" y="7592"/>
                  </a:lnTo>
                  <a:lnTo>
                    <a:pt x="2377" y="7592"/>
                  </a:lnTo>
                  <a:cubicBezTo>
                    <a:pt x="2069" y="7623"/>
                    <a:pt x="2069" y="8086"/>
                    <a:pt x="2377" y="8117"/>
                  </a:cubicBezTo>
                  <a:lnTo>
                    <a:pt x="12963" y="8117"/>
                  </a:lnTo>
                  <a:lnTo>
                    <a:pt x="12963" y="9012"/>
                  </a:lnTo>
                  <a:cubicBezTo>
                    <a:pt x="12963" y="9166"/>
                    <a:pt x="12839" y="9289"/>
                    <a:pt x="12685" y="9289"/>
                  </a:cubicBezTo>
                  <a:lnTo>
                    <a:pt x="11358" y="9289"/>
                  </a:lnTo>
                  <a:cubicBezTo>
                    <a:pt x="11204" y="9289"/>
                    <a:pt x="11080" y="9382"/>
                    <a:pt x="11080" y="9536"/>
                  </a:cubicBezTo>
                  <a:cubicBezTo>
                    <a:pt x="11080" y="9691"/>
                    <a:pt x="11204" y="9814"/>
                    <a:pt x="11358" y="9814"/>
                  </a:cubicBezTo>
                  <a:lnTo>
                    <a:pt x="12685" y="9814"/>
                  </a:lnTo>
                  <a:cubicBezTo>
                    <a:pt x="13117" y="9814"/>
                    <a:pt x="13487" y="9444"/>
                    <a:pt x="13487" y="9012"/>
                  </a:cubicBezTo>
                  <a:lnTo>
                    <a:pt x="13487" y="772"/>
                  </a:lnTo>
                  <a:cubicBezTo>
                    <a:pt x="13487" y="370"/>
                    <a:pt x="13117" y="0"/>
                    <a:pt x="12685"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3" name="Google Shape;373;p41"/>
            <p:cNvSpPr/>
            <p:nvPr/>
          </p:nvSpPr>
          <p:spPr>
            <a:xfrm>
              <a:off x="2650750" y="1803175"/>
              <a:ext cx="15450" cy="13900"/>
            </a:xfrm>
            <a:custGeom>
              <a:avLst/>
              <a:gdLst/>
              <a:ahLst/>
              <a:cxnLst/>
              <a:rect l="l" t="t" r="r" b="b"/>
              <a:pathLst>
                <a:path w="618" h="556" extrusionOk="0">
                  <a:moveTo>
                    <a:pt x="313" y="0"/>
                  </a:moveTo>
                  <a:cubicBezTo>
                    <a:pt x="239" y="0"/>
                    <a:pt x="170" y="31"/>
                    <a:pt x="124" y="93"/>
                  </a:cubicBezTo>
                  <a:cubicBezTo>
                    <a:pt x="0" y="185"/>
                    <a:pt x="0" y="370"/>
                    <a:pt x="124" y="463"/>
                  </a:cubicBezTo>
                  <a:cubicBezTo>
                    <a:pt x="170" y="525"/>
                    <a:pt x="239" y="556"/>
                    <a:pt x="313" y="556"/>
                  </a:cubicBezTo>
                  <a:cubicBezTo>
                    <a:pt x="386" y="556"/>
                    <a:pt x="463" y="525"/>
                    <a:pt x="525" y="463"/>
                  </a:cubicBezTo>
                  <a:cubicBezTo>
                    <a:pt x="617" y="370"/>
                    <a:pt x="617" y="185"/>
                    <a:pt x="525" y="93"/>
                  </a:cubicBezTo>
                  <a:cubicBezTo>
                    <a:pt x="463" y="31"/>
                    <a:pt x="386" y="0"/>
                    <a:pt x="313"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4" name="Google Shape;374;p41"/>
            <p:cNvSpPr/>
            <p:nvPr/>
          </p:nvSpPr>
          <p:spPr>
            <a:xfrm>
              <a:off x="2515725" y="1781550"/>
              <a:ext cx="13900" cy="13150"/>
            </a:xfrm>
            <a:custGeom>
              <a:avLst/>
              <a:gdLst/>
              <a:ahLst/>
              <a:cxnLst/>
              <a:rect l="l" t="t" r="r" b="b"/>
              <a:pathLst>
                <a:path w="556" h="526" extrusionOk="0">
                  <a:moveTo>
                    <a:pt x="278" y="1"/>
                  </a:moveTo>
                  <a:cubicBezTo>
                    <a:pt x="216" y="1"/>
                    <a:pt x="155" y="32"/>
                    <a:pt x="93" y="63"/>
                  </a:cubicBezTo>
                  <a:cubicBezTo>
                    <a:pt x="31" y="124"/>
                    <a:pt x="0" y="186"/>
                    <a:pt x="31" y="248"/>
                  </a:cubicBezTo>
                  <a:cubicBezTo>
                    <a:pt x="0" y="340"/>
                    <a:pt x="31" y="402"/>
                    <a:pt x="93" y="464"/>
                  </a:cubicBezTo>
                  <a:cubicBezTo>
                    <a:pt x="155" y="495"/>
                    <a:pt x="216" y="526"/>
                    <a:pt x="278" y="526"/>
                  </a:cubicBezTo>
                  <a:cubicBezTo>
                    <a:pt x="432" y="526"/>
                    <a:pt x="556" y="402"/>
                    <a:pt x="556" y="248"/>
                  </a:cubicBezTo>
                  <a:cubicBezTo>
                    <a:pt x="556" y="186"/>
                    <a:pt x="525" y="124"/>
                    <a:pt x="463" y="63"/>
                  </a:cubicBezTo>
                  <a:cubicBezTo>
                    <a:pt x="401" y="32"/>
                    <a:pt x="340" y="1"/>
                    <a:pt x="278"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5" name="Google Shape;375;p41"/>
            <p:cNvSpPr/>
            <p:nvPr/>
          </p:nvSpPr>
          <p:spPr>
            <a:xfrm>
              <a:off x="2666175" y="1631225"/>
              <a:ext cx="126550" cy="124900"/>
            </a:xfrm>
            <a:custGeom>
              <a:avLst/>
              <a:gdLst/>
              <a:ahLst/>
              <a:cxnLst/>
              <a:rect l="l" t="t" r="r" b="b"/>
              <a:pathLst>
                <a:path w="5062" h="4996" extrusionOk="0">
                  <a:moveTo>
                    <a:pt x="1111" y="829"/>
                  </a:moveTo>
                  <a:lnTo>
                    <a:pt x="2716" y="1230"/>
                  </a:lnTo>
                  <a:lnTo>
                    <a:pt x="2037" y="1879"/>
                  </a:lnTo>
                  <a:lnTo>
                    <a:pt x="741" y="1230"/>
                  </a:lnTo>
                  <a:lnTo>
                    <a:pt x="1111" y="829"/>
                  </a:lnTo>
                  <a:close/>
                  <a:moveTo>
                    <a:pt x="4506" y="551"/>
                  </a:moveTo>
                  <a:cubicBezTo>
                    <a:pt x="4506" y="798"/>
                    <a:pt x="4383" y="1014"/>
                    <a:pt x="4228" y="1200"/>
                  </a:cubicBezTo>
                  <a:lnTo>
                    <a:pt x="2654" y="2774"/>
                  </a:lnTo>
                  <a:lnTo>
                    <a:pt x="2068" y="3329"/>
                  </a:lnTo>
                  <a:cubicBezTo>
                    <a:pt x="2006" y="3422"/>
                    <a:pt x="1975" y="3514"/>
                    <a:pt x="2006" y="3576"/>
                  </a:cubicBezTo>
                  <a:lnTo>
                    <a:pt x="2130" y="4070"/>
                  </a:lnTo>
                  <a:lnTo>
                    <a:pt x="1883" y="4317"/>
                  </a:lnTo>
                  <a:lnTo>
                    <a:pt x="1543" y="3638"/>
                  </a:lnTo>
                  <a:cubicBezTo>
                    <a:pt x="1513" y="3576"/>
                    <a:pt x="1482" y="3545"/>
                    <a:pt x="1420" y="3514"/>
                  </a:cubicBezTo>
                  <a:lnTo>
                    <a:pt x="741" y="3175"/>
                  </a:lnTo>
                  <a:lnTo>
                    <a:pt x="988" y="2928"/>
                  </a:lnTo>
                  <a:lnTo>
                    <a:pt x="1482" y="3051"/>
                  </a:lnTo>
                  <a:cubicBezTo>
                    <a:pt x="1498" y="3060"/>
                    <a:pt x="1517" y="3063"/>
                    <a:pt x="1537" y="3063"/>
                  </a:cubicBezTo>
                  <a:cubicBezTo>
                    <a:pt x="1593" y="3063"/>
                    <a:pt x="1661" y="3035"/>
                    <a:pt x="1729" y="2990"/>
                  </a:cubicBezTo>
                  <a:lnTo>
                    <a:pt x="3858" y="829"/>
                  </a:lnTo>
                  <a:cubicBezTo>
                    <a:pt x="4043" y="675"/>
                    <a:pt x="4259" y="582"/>
                    <a:pt x="4506" y="551"/>
                  </a:cubicBezTo>
                  <a:close/>
                  <a:moveTo>
                    <a:pt x="3796" y="2341"/>
                  </a:moveTo>
                  <a:lnTo>
                    <a:pt x="4198" y="3915"/>
                  </a:lnTo>
                  <a:lnTo>
                    <a:pt x="3827" y="4317"/>
                  </a:lnTo>
                  <a:lnTo>
                    <a:pt x="3148" y="2990"/>
                  </a:lnTo>
                  <a:lnTo>
                    <a:pt x="3796" y="2341"/>
                  </a:lnTo>
                  <a:close/>
                  <a:moveTo>
                    <a:pt x="4507" y="1"/>
                  </a:moveTo>
                  <a:cubicBezTo>
                    <a:pt x="4118" y="1"/>
                    <a:pt x="3757" y="159"/>
                    <a:pt x="3457" y="459"/>
                  </a:cubicBezTo>
                  <a:lnTo>
                    <a:pt x="3117" y="798"/>
                  </a:lnTo>
                  <a:lnTo>
                    <a:pt x="1080" y="274"/>
                  </a:lnTo>
                  <a:cubicBezTo>
                    <a:pt x="1056" y="265"/>
                    <a:pt x="1031" y="262"/>
                    <a:pt x="1007" y="262"/>
                  </a:cubicBezTo>
                  <a:cubicBezTo>
                    <a:pt x="940" y="262"/>
                    <a:pt x="879" y="290"/>
                    <a:pt x="834" y="335"/>
                  </a:cubicBezTo>
                  <a:lnTo>
                    <a:pt x="93" y="1076"/>
                  </a:lnTo>
                  <a:cubicBezTo>
                    <a:pt x="31" y="1138"/>
                    <a:pt x="0" y="1230"/>
                    <a:pt x="31" y="1323"/>
                  </a:cubicBezTo>
                  <a:cubicBezTo>
                    <a:pt x="31" y="1385"/>
                    <a:pt x="93" y="1477"/>
                    <a:pt x="155" y="1508"/>
                  </a:cubicBezTo>
                  <a:lnTo>
                    <a:pt x="1636" y="2280"/>
                  </a:lnTo>
                  <a:lnTo>
                    <a:pt x="1420" y="2496"/>
                  </a:lnTo>
                  <a:lnTo>
                    <a:pt x="957" y="2372"/>
                  </a:lnTo>
                  <a:cubicBezTo>
                    <a:pt x="864" y="2372"/>
                    <a:pt x="772" y="2403"/>
                    <a:pt x="710" y="2465"/>
                  </a:cubicBezTo>
                  <a:lnTo>
                    <a:pt x="93" y="3051"/>
                  </a:lnTo>
                  <a:cubicBezTo>
                    <a:pt x="31" y="3113"/>
                    <a:pt x="0" y="3206"/>
                    <a:pt x="31" y="3298"/>
                  </a:cubicBezTo>
                  <a:cubicBezTo>
                    <a:pt x="31" y="3391"/>
                    <a:pt x="93" y="3452"/>
                    <a:pt x="155" y="3483"/>
                  </a:cubicBezTo>
                  <a:lnTo>
                    <a:pt x="1080" y="3946"/>
                  </a:lnTo>
                  <a:lnTo>
                    <a:pt x="1543" y="4872"/>
                  </a:lnTo>
                  <a:cubicBezTo>
                    <a:pt x="1574" y="4934"/>
                    <a:pt x="1636" y="4996"/>
                    <a:pt x="1729" y="4996"/>
                  </a:cubicBezTo>
                  <a:lnTo>
                    <a:pt x="1790" y="4996"/>
                  </a:lnTo>
                  <a:cubicBezTo>
                    <a:pt x="1852" y="4996"/>
                    <a:pt x="1914" y="4965"/>
                    <a:pt x="1975" y="4934"/>
                  </a:cubicBezTo>
                  <a:lnTo>
                    <a:pt x="2593" y="4317"/>
                  </a:lnTo>
                  <a:cubicBezTo>
                    <a:pt x="2654" y="4255"/>
                    <a:pt x="2654" y="4162"/>
                    <a:pt x="2654" y="4070"/>
                  </a:cubicBezTo>
                  <a:lnTo>
                    <a:pt x="2531" y="3607"/>
                  </a:lnTo>
                  <a:lnTo>
                    <a:pt x="2747" y="3391"/>
                  </a:lnTo>
                  <a:lnTo>
                    <a:pt x="3519" y="4872"/>
                  </a:lnTo>
                  <a:cubicBezTo>
                    <a:pt x="3549" y="4934"/>
                    <a:pt x="3642" y="4996"/>
                    <a:pt x="3704" y="4996"/>
                  </a:cubicBezTo>
                  <a:lnTo>
                    <a:pt x="3765" y="4996"/>
                  </a:lnTo>
                  <a:cubicBezTo>
                    <a:pt x="3827" y="4996"/>
                    <a:pt x="3889" y="4965"/>
                    <a:pt x="3951" y="4934"/>
                  </a:cubicBezTo>
                  <a:lnTo>
                    <a:pt x="4691" y="4193"/>
                  </a:lnTo>
                  <a:cubicBezTo>
                    <a:pt x="4753" y="4101"/>
                    <a:pt x="4784" y="4008"/>
                    <a:pt x="4753" y="3915"/>
                  </a:cubicBezTo>
                  <a:lnTo>
                    <a:pt x="4228" y="1879"/>
                  </a:lnTo>
                  <a:lnTo>
                    <a:pt x="4568" y="1539"/>
                  </a:lnTo>
                  <a:cubicBezTo>
                    <a:pt x="4907" y="1200"/>
                    <a:pt x="5062" y="706"/>
                    <a:pt x="5000" y="243"/>
                  </a:cubicBezTo>
                  <a:cubicBezTo>
                    <a:pt x="4969" y="119"/>
                    <a:pt x="4876" y="27"/>
                    <a:pt x="4784" y="27"/>
                  </a:cubicBezTo>
                  <a:cubicBezTo>
                    <a:pt x="4690" y="9"/>
                    <a:pt x="4598" y="1"/>
                    <a:pt x="4507"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6" name="Google Shape;376;p41"/>
            <p:cNvSpPr/>
            <p:nvPr/>
          </p:nvSpPr>
          <p:spPr>
            <a:xfrm>
              <a:off x="2524200" y="1688175"/>
              <a:ext cx="125625" cy="13200"/>
            </a:xfrm>
            <a:custGeom>
              <a:avLst/>
              <a:gdLst/>
              <a:ahLst/>
              <a:cxnLst/>
              <a:rect l="l" t="t" r="r" b="b"/>
              <a:pathLst>
                <a:path w="5025" h="528" extrusionOk="0">
                  <a:moveTo>
                    <a:pt x="4774" y="1"/>
                  </a:moveTo>
                  <a:cubicBezTo>
                    <a:pt x="4768" y="1"/>
                    <a:pt x="4761" y="1"/>
                    <a:pt x="4753" y="2"/>
                  </a:cubicBezTo>
                  <a:lnTo>
                    <a:pt x="309" y="2"/>
                  </a:lnTo>
                  <a:cubicBezTo>
                    <a:pt x="1" y="33"/>
                    <a:pt x="1" y="496"/>
                    <a:pt x="309" y="526"/>
                  </a:cubicBezTo>
                  <a:lnTo>
                    <a:pt x="4753" y="526"/>
                  </a:lnTo>
                  <a:cubicBezTo>
                    <a:pt x="4761" y="527"/>
                    <a:pt x="4768" y="528"/>
                    <a:pt x="4774" y="528"/>
                  </a:cubicBezTo>
                  <a:cubicBezTo>
                    <a:pt x="5024" y="528"/>
                    <a:pt x="5024" y="1"/>
                    <a:pt x="4774"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7" name="Google Shape;377;p41"/>
            <p:cNvSpPr/>
            <p:nvPr/>
          </p:nvSpPr>
          <p:spPr>
            <a:xfrm>
              <a:off x="2524200" y="1715875"/>
              <a:ext cx="125625" cy="13275"/>
            </a:xfrm>
            <a:custGeom>
              <a:avLst/>
              <a:gdLst/>
              <a:ahLst/>
              <a:cxnLst/>
              <a:rect l="l" t="t" r="r" b="b"/>
              <a:pathLst>
                <a:path w="5025" h="531" extrusionOk="0">
                  <a:moveTo>
                    <a:pt x="4791" y="0"/>
                  </a:moveTo>
                  <a:cubicBezTo>
                    <a:pt x="4779" y="0"/>
                    <a:pt x="4767" y="2"/>
                    <a:pt x="4753" y="5"/>
                  </a:cubicBezTo>
                  <a:lnTo>
                    <a:pt x="309" y="5"/>
                  </a:lnTo>
                  <a:cubicBezTo>
                    <a:pt x="1" y="36"/>
                    <a:pt x="1" y="499"/>
                    <a:pt x="309" y="529"/>
                  </a:cubicBezTo>
                  <a:lnTo>
                    <a:pt x="4753" y="529"/>
                  </a:lnTo>
                  <a:cubicBezTo>
                    <a:pt x="4760" y="530"/>
                    <a:pt x="4767" y="531"/>
                    <a:pt x="4773" y="531"/>
                  </a:cubicBezTo>
                  <a:cubicBezTo>
                    <a:pt x="5018" y="531"/>
                    <a:pt x="5024" y="0"/>
                    <a:pt x="4791"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8" name="Google Shape;378;p41"/>
            <p:cNvSpPr/>
            <p:nvPr/>
          </p:nvSpPr>
          <p:spPr>
            <a:xfrm>
              <a:off x="2524200" y="1743725"/>
              <a:ext cx="125625" cy="13200"/>
            </a:xfrm>
            <a:custGeom>
              <a:avLst/>
              <a:gdLst/>
              <a:ahLst/>
              <a:cxnLst/>
              <a:rect l="l" t="t" r="r" b="b"/>
              <a:pathLst>
                <a:path w="5025" h="528" extrusionOk="0">
                  <a:moveTo>
                    <a:pt x="4774" y="1"/>
                  </a:moveTo>
                  <a:cubicBezTo>
                    <a:pt x="4768" y="1"/>
                    <a:pt x="4761" y="1"/>
                    <a:pt x="4753" y="2"/>
                  </a:cubicBezTo>
                  <a:lnTo>
                    <a:pt x="309" y="2"/>
                  </a:lnTo>
                  <a:cubicBezTo>
                    <a:pt x="1" y="33"/>
                    <a:pt x="1" y="496"/>
                    <a:pt x="309" y="526"/>
                  </a:cubicBezTo>
                  <a:lnTo>
                    <a:pt x="4753" y="526"/>
                  </a:lnTo>
                  <a:cubicBezTo>
                    <a:pt x="4761" y="527"/>
                    <a:pt x="4768" y="528"/>
                    <a:pt x="4774" y="528"/>
                  </a:cubicBezTo>
                  <a:cubicBezTo>
                    <a:pt x="5024" y="528"/>
                    <a:pt x="5024" y="1"/>
                    <a:pt x="4774" y="1"/>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sp>
          <p:nvSpPr>
            <p:cNvPr id="379" name="Google Shape;379;p41"/>
            <p:cNvSpPr/>
            <p:nvPr/>
          </p:nvSpPr>
          <p:spPr>
            <a:xfrm>
              <a:off x="2524975" y="1623400"/>
              <a:ext cx="124250" cy="44775"/>
            </a:xfrm>
            <a:custGeom>
              <a:avLst/>
              <a:gdLst/>
              <a:ahLst/>
              <a:cxnLst/>
              <a:rect l="l" t="t" r="r" b="b"/>
              <a:pathLst>
                <a:path w="4970" h="1791" extrusionOk="0">
                  <a:moveTo>
                    <a:pt x="4445" y="525"/>
                  </a:moveTo>
                  <a:lnTo>
                    <a:pt x="4445" y="1266"/>
                  </a:lnTo>
                  <a:lnTo>
                    <a:pt x="556" y="1266"/>
                  </a:lnTo>
                  <a:lnTo>
                    <a:pt x="556" y="525"/>
                  </a:lnTo>
                  <a:close/>
                  <a:moveTo>
                    <a:pt x="278" y="0"/>
                  </a:moveTo>
                  <a:cubicBezTo>
                    <a:pt x="124" y="0"/>
                    <a:pt x="1" y="124"/>
                    <a:pt x="1" y="278"/>
                  </a:cubicBezTo>
                  <a:lnTo>
                    <a:pt x="1" y="1543"/>
                  </a:lnTo>
                  <a:cubicBezTo>
                    <a:pt x="1" y="1667"/>
                    <a:pt x="124" y="1790"/>
                    <a:pt x="278" y="1790"/>
                  </a:cubicBezTo>
                  <a:lnTo>
                    <a:pt x="4722" y="1790"/>
                  </a:lnTo>
                  <a:cubicBezTo>
                    <a:pt x="4846" y="1790"/>
                    <a:pt x="4969" y="1667"/>
                    <a:pt x="4969" y="1543"/>
                  </a:cubicBezTo>
                  <a:lnTo>
                    <a:pt x="4969" y="278"/>
                  </a:lnTo>
                  <a:cubicBezTo>
                    <a:pt x="4969" y="124"/>
                    <a:pt x="4846" y="0"/>
                    <a:pt x="4722" y="0"/>
                  </a:cubicBezTo>
                  <a:close/>
                </a:path>
              </a:pathLst>
            </a:custGeom>
            <a:solidFill>
              <a:srgbClr val="29235C"/>
            </a:solidFill>
            <a:ln>
              <a:noFill/>
            </a:ln>
          </p:spPr>
          <p:txBody>
            <a:bodyPr spcFirstLastPara="1" wrap="square" lIns="91425" tIns="91425" rIns="91425" bIns="91425" anchor="ctr" anchorCtr="0">
              <a:noAutofit/>
            </a:bodyPr>
            <a:lstStyle/>
            <a:p>
              <a:endParaRPr sz="1800">
                <a:solidFill>
                  <a:schemeClr val="tx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735" y="1491660"/>
            <a:ext cx="40617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4800" dirty="0">
                <a:solidFill>
                  <a:schemeClr val="tx1"/>
                </a:solidFill>
              </a:rPr>
              <a:t>03.Ideate</a:t>
            </a:r>
          </a:p>
        </p:txBody>
      </p:sp>
      <p:sp>
        <p:nvSpPr>
          <p:cNvPr id="341" name="Google Shape;341;p39"/>
          <p:cNvSpPr txBox="1">
            <a:spLocks noGrp="1"/>
          </p:cNvSpPr>
          <p:nvPr>
            <p:ph type="subTitle" idx="1"/>
          </p:nvPr>
        </p:nvSpPr>
        <p:spPr>
          <a:xfrm>
            <a:off x="755740" y="2859335"/>
            <a:ext cx="4061700" cy="31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Brainstorm and </a:t>
            </a:r>
            <a:r>
              <a:rPr lang="en-GB">
                <a:solidFill>
                  <a:schemeClr val="tx1"/>
                </a:solidFill>
              </a:rPr>
              <a:t>Conceptualize the Designs</a:t>
            </a:r>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What we did in Ideating</a:t>
            </a:r>
            <a:endParaRPr lang="en-US" altLang="en-GB" sz="3100">
              <a:solidFill>
                <a:schemeClr val="tx1"/>
              </a:solidFill>
            </a:endParaRPr>
          </a:p>
        </p:txBody>
      </p:sp>
      <p:sp>
        <p:nvSpPr>
          <p:cNvPr id="357" name="Google Shape;357;p41"/>
          <p:cNvSpPr txBox="1">
            <a:spLocks noGrp="1"/>
          </p:cNvSpPr>
          <p:nvPr>
            <p:ph type="subTitle" idx="1"/>
          </p:nvPr>
        </p:nvSpPr>
        <p:spPr>
          <a:xfrm>
            <a:off x="626655" y="2433795"/>
            <a:ext cx="29076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Mindmap</a:t>
            </a:r>
          </a:p>
        </p:txBody>
      </p:sp>
      <p:sp>
        <p:nvSpPr>
          <p:cNvPr id="358" name="Google Shape;358;p41"/>
          <p:cNvSpPr txBox="1">
            <a:spLocks noGrp="1"/>
          </p:cNvSpPr>
          <p:nvPr>
            <p:ph type="subTitle" idx="2"/>
          </p:nvPr>
        </p:nvSpPr>
        <p:spPr>
          <a:xfrm>
            <a:off x="4281530" y="2433795"/>
            <a:ext cx="29076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Concept Video</a:t>
            </a:r>
          </a:p>
        </p:txBody>
      </p:sp>
      <p:sp>
        <p:nvSpPr>
          <p:cNvPr id="359" name="Google Shape;359;p41"/>
          <p:cNvSpPr txBox="1">
            <a:spLocks noGrp="1"/>
          </p:cNvSpPr>
          <p:nvPr>
            <p:ph type="subTitle" idx="3"/>
          </p:nvPr>
        </p:nvSpPr>
        <p:spPr>
          <a:xfrm>
            <a:off x="626655" y="2885320"/>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Brainstorm and determine the design corresponding to problems</a:t>
            </a:r>
          </a:p>
        </p:txBody>
      </p:sp>
      <p:sp>
        <p:nvSpPr>
          <p:cNvPr id="360" name="Google Shape;360;p41"/>
          <p:cNvSpPr txBox="1">
            <a:spLocks noGrp="1"/>
          </p:cNvSpPr>
          <p:nvPr>
            <p:ph type="subTitle" idx="4"/>
          </p:nvPr>
        </p:nvSpPr>
        <p:spPr>
          <a:xfrm>
            <a:off x="4281530" y="2885320"/>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Show problem scenarios and our solutions</a:t>
            </a:r>
          </a:p>
        </p:txBody>
      </p:sp>
      <p:cxnSp>
        <p:nvCxnSpPr>
          <p:cNvPr id="361" name="Google Shape;361;p41"/>
          <p:cNvCxnSpPr/>
          <p:nvPr/>
        </p:nvCxnSpPr>
        <p:spPr>
          <a:xfrm>
            <a:off x="614580" y="2249795"/>
            <a:ext cx="2914200" cy="0"/>
          </a:xfrm>
          <a:prstGeom prst="straightConnector1">
            <a:avLst/>
          </a:prstGeom>
          <a:noFill/>
          <a:ln w="19050" cap="flat" cmpd="sng">
            <a:solidFill>
              <a:schemeClr val="dk2"/>
            </a:solidFill>
            <a:prstDash val="solid"/>
            <a:round/>
            <a:headEnd type="none" w="med" len="med"/>
            <a:tailEnd type="none" w="med" len="med"/>
          </a:ln>
        </p:spPr>
      </p:cxnSp>
      <p:cxnSp>
        <p:nvCxnSpPr>
          <p:cNvPr id="362" name="Google Shape;362;p41"/>
          <p:cNvCxnSpPr/>
          <p:nvPr/>
        </p:nvCxnSpPr>
        <p:spPr>
          <a:xfrm>
            <a:off x="4295780" y="2249795"/>
            <a:ext cx="2890800" cy="0"/>
          </a:xfrm>
          <a:prstGeom prst="straightConnector1">
            <a:avLst/>
          </a:prstGeom>
          <a:noFill/>
          <a:ln w="19050" cap="flat" cmpd="sng">
            <a:solidFill>
              <a:schemeClr val="dk2"/>
            </a:solidFill>
            <a:prstDash val="solid"/>
            <a:round/>
            <a:headEnd type="none" w="med" len="med"/>
            <a:tailEnd type="none" w="med" len="med"/>
          </a:ln>
        </p:spPr>
      </p:cxnSp>
      <p:grpSp>
        <p:nvGrpSpPr>
          <p:cNvPr id="11901" name="Google Shape;11901;p87"/>
          <p:cNvGrpSpPr/>
          <p:nvPr/>
        </p:nvGrpSpPr>
        <p:grpSpPr>
          <a:xfrm>
            <a:off x="616585" y="1563370"/>
            <a:ext cx="437515" cy="542925"/>
            <a:chOff x="6219124" y="2902788"/>
            <a:chExt cx="318231" cy="355470"/>
          </a:xfrm>
        </p:grpSpPr>
        <p:sp>
          <p:nvSpPr>
            <p:cNvPr id="11902" name="Google Shape;11902;p87"/>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903" name="Google Shape;11903;p87"/>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904" name="Google Shape;11904;p87"/>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1833" name="Google Shape;11833;p87"/>
          <p:cNvGrpSpPr/>
          <p:nvPr/>
        </p:nvGrpSpPr>
        <p:grpSpPr>
          <a:xfrm>
            <a:off x="4265930" y="1654175"/>
            <a:ext cx="612140" cy="422275"/>
            <a:chOff x="3042703" y="1529137"/>
            <a:chExt cx="411535" cy="315587"/>
          </a:xfrm>
        </p:grpSpPr>
        <p:sp>
          <p:nvSpPr>
            <p:cNvPr id="11834" name="Google Shape;11834;p87"/>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5" name="Google Shape;11835;p87"/>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6" name="Google Shape;11836;p87"/>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7" name="Google Shape;11837;p87"/>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8" name="Google Shape;11838;p87"/>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9" name="Google Shape;11839;p87"/>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40" name="Google Shape;11840;p87"/>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41" name="Google Shape;11841;p87"/>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42" name="Google Shape;11842;p87"/>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43" name="Google Shape;11843;p87"/>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566"/>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43743" y="169051"/>
            <a:ext cx="728663" cy="579194"/>
          </a:xfrm>
          <a:prstGeom prst="rect">
            <a:avLst/>
          </a:prstGeom>
        </p:spPr>
      </p:pic>
      <p:sp>
        <p:nvSpPr>
          <p:cNvPr id="567" name="Google Shape;567;p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sym typeface="+mn-ea"/>
              </a:rPr>
              <a:t>Product Design Goal</a:t>
            </a:r>
          </a:p>
        </p:txBody>
      </p:sp>
      <p:sp>
        <p:nvSpPr>
          <p:cNvPr id="568" name="Google Shape;568;p53"/>
          <p:cNvSpPr txBox="1"/>
          <p:nvPr/>
        </p:nvSpPr>
        <p:spPr>
          <a:xfrm>
            <a:off x="1609128" y="1376904"/>
            <a:ext cx="6918351"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Decrease the number of steps</a:t>
            </a:r>
          </a:p>
        </p:txBody>
      </p:sp>
      <p:sp>
        <p:nvSpPr>
          <p:cNvPr id="569" name="Google Shape;569;p53"/>
          <p:cNvSpPr txBox="1"/>
          <p:nvPr/>
        </p:nvSpPr>
        <p:spPr>
          <a:xfrm>
            <a:off x="872407" y="1355743"/>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solidFill>
                  <a:schemeClr val="tx1"/>
                </a:solidFill>
                <a:latin typeface="Russo One"/>
                <a:ea typeface="Russo One"/>
                <a:cs typeface="Russo One"/>
                <a:sym typeface="Russo One"/>
              </a:rPr>
              <a:t>01.</a:t>
            </a:r>
            <a:endParaRPr sz="2400">
              <a:solidFill>
                <a:schemeClr val="tx1"/>
              </a:solidFill>
              <a:latin typeface="Russo One"/>
              <a:ea typeface="Russo One"/>
              <a:cs typeface="Russo One"/>
              <a:sym typeface="Russo One"/>
            </a:endParaRPr>
          </a:p>
        </p:txBody>
      </p:sp>
      <p:sp>
        <p:nvSpPr>
          <p:cNvPr id="571" name="Google Shape;571;p53"/>
          <p:cNvSpPr txBox="1"/>
          <p:nvPr/>
        </p:nvSpPr>
        <p:spPr>
          <a:xfrm>
            <a:off x="1609127" y="2865416"/>
            <a:ext cx="6918351"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Offer guidence with less studying efforts</a:t>
            </a:r>
          </a:p>
        </p:txBody>
      </p:sp>
      <p:sp>
        <p:nvSpPr>
          <p:cNvPr id="572" name="Google Shape;572;p53"/>
          <p:cNvSpPr txBox="1"/>
          <p:nvPr/>
        </p:nvSpPr>
        <p:spPr>
          <a:xfrm>
            <a:off x="872406" y="2102621"/>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tx1"/>
                </a:solidFill>
                <a:latin typeface="Russo One"/>
                <a:ea typeface="Russo One"/>
                <a:cs typeface="Russo One"/>
                <a:sym typeface="Russo One"/>
              </a:rPr>
              <a:t>02.</a:t>
            </a:r>
            <a:endParaRPr sz="2400" dirty="0">
              <a:solidFill>
                <a:schemeClr val="tx1"/>
              </a:solidFill>
              <a:latin typeface="Russo One"/>
              <a:ea typeface="Russo One"/>
              <a:cs typeface="Russo One"/>
              <a:sym typeface="Russo One"/>
            </a:endParaRPr>
          </a:p>
        </p:txBody>
      </p:sp>
      <p:sp>
        <p:nvSpPr>
          <p:cNvPr id="574" name="Google Shape;574;p53"/>
          <p:cNvSpPr txBox="1"/>
          <p:nvPr/>
        </p:nvSpPr>
        <p:spPr>
          <a:xfrm>
            <a:off x="872406" y="3570559"/>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solidFill>
                  <a:schemeClr val="tx1"/>
                </a:solidFill>
                <a:latin typeface="Russo One"/>
                <a:ea typeface="Russo One"/>
                <a:cs typeface="Russo One"/>
                <a:sym typeface="Russo One"/>
              </a:rPr>
              <a:t>04.</a:t>
            </a:r>
            <a:endParaRPr sz="2400">
              <a:solidFill>
                <a:schemeClr val="tx1"/>
              </a:solidFill>
              <a:latin typeface="Russo One"/>
              <a:ea typeface="Russo One"/>
              <a:cs typeface="Russo One"/>
              <a:sym typeface="Russo One"/>
            </a:endParaRPr>
          </a:p>
        </p:txBody>
      </p:sp>
      <p:sp>
        <p:nvSpPr>
          <p:cNvPr id="575" name="Google Shape;575;p53"/>
          <p:cNvSpPr txBox="1"/>
          <p:nvPr/>
        </p:nvSpPr>
        <p:spPr>
          <a:xfrm>
            <a:off x="1609127" y="2124357"/>
            <a:ext cx="6918351"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Provide adequate information in a simpler display</a:t>
            </a:r>
          </a:p>
        </p:txBody>
      </p:sp>
      <p:sp>
        <p:nvSpPr>
          <p:cNvPr id="576" name="Google Shape;576;p53"/>
          <p:cNvSpPr txBox="1"/>
          <p:nvPr/>
        </p:nvSpPr>
        <p:spPr>
          <a:xfrm>
            <a:off x="872406" y="2844180"/>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solidFill>
                  <a:schemeClr val="tx1"/>
                </a:solidFill>
                <a:latin typeface="Russo One"/>
                <a:ea typeface="Russo One"/>
                <a:cs typeface="Russo One"/>
                <a:sym typeface="Russo One"/>
              </a:rPr>
              <a:t>03.</a:t>
            </a:r>
            <a:endParaRPr sz="2400">
              <a:solidFill>
                <a:schemeClr val="tx1"/>
              </a:solidFill>
              <a:latin typeface="Russo One"/>
              <a:ea typeface="Russo One"/>
              <a:cs typeface="Russo One"/>
              <a:sym typeface="Russo One"/>
            </a:endParaRPr>
          </a:p>
        </p:txBody>
      </p:sp>
      <p:sp>
        <p:nvSpPr>
          <p:cNvPr id="578" name="Google Shape;578;p53"/>
          <p:cNvSpPr txBox="1"/>
          <p:nvPr/>
        </p:nvSpPr>
        <p:spPr>
          <a:xfrm>
            <a:off x="1609127" y="3592270"/>
            <a:ext cx="6918351"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800" dirty="0">
                <a:solidFill>
                  <a:schemeClr val="tx1"/>
                </a:solidFill>
                <a:latin typeface="Russo One"/>
                <a:ea typeface="Russo One"/>
                <a:cs typeface="Russo One"/>
                <a:sym typeface="Russo One"/>
              </a:rPr>
              <a:t>Personalized settings for different elderly people</a:t>
            </a:r>
          </a:p>
        </p:txBody>
      </p:sp>
      <p:cxnSp>
        <p:nvCxnSpPr>
          <p:cNvPr id="580" name="Google Shape;580;p53"/>
          <p:cNvCxnSpPr/>
          <p:nvPr/>
        </p:nvCxnSpPr>
        <p:spPr>
          <a:xfrm>
            <a:off x="872413" y="1255738"/>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1" name="Google Shape;581;p53"/>
          <p:cNvCxnSpPr/>
          <p:nvPr/>
        </p:nvCxnSpPr>
        <p:spPr>
          <a:xfrm>
            <a:off x="872412" y="2000041"/>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2" name="Google Shape;582;p53"/>
          <p:cNvCxnSpPr/>
          <p:nvPr/>
        </p:nvCxnSpPr>
        <p:spPr>
          <a:xfrm>
            <a:off x="872412" y="2740650"/>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3" name="Google Shape;583;p53"/>
          <p:cNvCxnSpPr/>
          <p:nvPr/>
        </p:nvCxnSpPr>
        <p:spPr>
          <a:xfrm>
            <a:off x="872412" y="3477979"/>
            <a:ext cx="5567700" cy="0"/>
          </a:xfrm>
          <a:prstGeom prst="straightConnector1">
            <a:avLst/>
          </a:prstGeom>
          <a:noFill/>
          <a:ln w="19050" cap="flat" cmpd="sng">
            <a:solidFill>
              <a:schemeClr val="dk2"/>
            </a:solidFill>
            <a:prstDash val="solid"/>
            <a:round/>
            <a:headEnd type="none" w="med" len="med"/>
            <a:tailEnd type="none" w="med" len="med"/>
          </a:ln>
        </p:spPr>
      </p:cxnSp>
      <p:pic>
        <p:nvPicPr>
          <p:cNvPr id="584" name="Google Shape;584;p53"/>
          <p:cNvPicPr preferRelativeResize="0"/>
          <p:nvPr/>
        </p:nvPicPr>
        <p:blipFill>
          <a:blip r:embed="rId4"/>
          <a:stretch>
            <a:fillRect/>
          </a:stretch>
        </p:blipFill>
        <p:spPr>
          <a:xfrm>
            <a:off x="6911204" y="-891212"/>
            <a:ext cx="2799598" cy="2779792"/>
          </a:xfrm>
          <a:prstGeom prst="rect">
            <a:avLst/>
          </a:prstGeom>
          <a:noFill/>
          <a:ln>
            <a:noFill/>
          </a:ln>
        </p:spPr>
      </p:pic>
      <p:sp>
        <p:nvSpPr>
          <p:cNvPr id="585" name="Google Shape;585;p53"/>
          <p:cNvSpPr/>
          <p:nvPr/>
        </p:nvSpPr>
        <p:spPr>
          <a:xfrm rot="-3098454" flipH="1">
            <a:off x="8493806" y="133572"/>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682893" y="-11001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7" name="Google Shape;587;p53"/>
          <p:cNvSpPr/>
          <p:nvPr/>
        </p:nvSpPr>
        <p:spPr>
          <a:xfrm rot="-8157142">
            <a:off x="7385680" y="3678205"/>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8" name="Google Shape;588;p53"/>
          <p:cNvSpPr/>
          <p:nvPr/>
        </p:nvSpPr>
        <p:spPr>
          <a:xfrm rot="-8157142">
            <a:off x="7553199" y="3843426"/>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574;p53"/>
          <p:cNvSpPr txBox="1"/>
          <p:nvPr/>
        </p:nvSpPr>
        <p:spPr>
          <a:xfrm>
            <a:off x="872406" y="4203282"/>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tx1"/>
                </a:solidFill>
                <a:latin typeface="Russo One"/>
                <a:ea typeface="Russo One"/>
                <a:cs typeface="Russo One"/>
                <a:sym typeface="Russo One"/>
              </a:rPr>
              <a:t>05.</a:t>
            </a:r>
            <a:endParaRPr sz="2400" dirty="0">
              <a:solidFill>
                <a:schemeClr val="tx1"/>
              </a:solidFill>
              <a:latin typeface="Russo One"/>
              <a:ea typeface="Russo One"/>
              <a:cs typeface="Russo One"/>
              <a:sym typeface="Russo One"/>
            </a:endParaRPr>
          </a:p>
        </p:txBody>
      </p:sp>
      <p:sp>
        <p:nvSpPr>
          <p:cNvPr id="29" name="Google Shape;578;p53"/>
          <p:cNvSpPr txBox="1"/>
          <p:nvPr/>
        </p:nvSpPr>
        <p:spPr>
          <a:xfrm>
            <a:off x="1609127" y="4224993"/>
            <a:ext cx="6918351" cy="437400"/>
          </a:xfrm>
          <a:prstGeom prst="rect">
            <a:avLst/>
          </a:prstGeom>
          <a:noFill/>
          <a:ln>
            <a:noFill/>
          </a:ln>
        </p:spPr>
        <p:txBody>
          <a:bodyPr spcFirstLastPara="1" wrap="square" lIns="91425" tIns="91425" rIns="91425" bIns="91425" anchor="ctr" anchorCtr="0">
            <a:noAutofit/>
          </a:bodyPr>
          <a:lstStyle/>
          <a:p>
            <a:pPr marL="0" marR="0" indent="0" algn="l" rtl="0">
              <a:spcBef>
                <a:spcPts val="0"/>
              </a:spcBef>
              <a:spcAft>
                <a:spcPts val="0"/>
              </a:spcAft>
            </a:pPr>
            <a:r>
              <a:rPr lang="en-US" altLang="zh-CN" sz="1800" b="0" i="0" dirty="0">
                <a:solidFill>
                  <a:schemeClr val="tx1"/>
                </a:solidFill>
                <a:effectLst/>
                <a:latin typeface="Russo One"/>
                <a:ea typeface="Russo One"/>
                <a:cs typeface="Russo One"/>
              </a:rPr>
              <a:t>Help construct functional abstraction</a:t>
            </a:r>
            <a:endParaRPr lang="zh-CN" altLang="zh-CN" sz="2400" dirty="0">
              <a:solidFill>
                <a:schemeClr val="tx1"/>
              </a:solidFill>
              <a:effectLst/>
            </a:endParaRPr>
          </a:p>
        </p:txBody>
      </p:sp>
      <p:cxnSp>
        <p:nvCxnSpPr>
          <p:cNvPr id="31" name="Google Shape;583;p53"/>
          <p:cNvCxnSpPr/>
          <p:nvPr/>
        </p:nvCxnSpPr>
        <p:spPr>
          <a:xfrm>
            <a:off x="872412" y="4110702"/>
            <a:ext cx="5567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347"/>
        <p:cNvGrpSpPr/>
        <p:nvPr/>
      </p:nvGrpSpPr>
      <p:grpSpPr>
        <a:xfrm>
          <a:off x="0" y="0"/>
          <a:ext cx="0" cy="0"/>
          <a:chOff x="0" y="0"/>
          <a:chExt cx="0" cy="0"/>
        </a:xfrm>
      </p:grpSpPr>
      <p:sp>
        <p:nvSpPr>
          <p:cNvPr id="349" name="Google Shape;349;p40"/>
          <p:cNvSpPr txBox="1">
            <a:spLocks noGrp="1"/>
          </p:cNvSpPr>
          <p:nvPr>
            <p:ph type="body" idx="1"/>
          </p:nvPr>
        </p:nvSpPr>
        <p:spPr>
          <a:xfrm>
            <a:off x="4860290" y="2499995"/>
            <a:ext cx="3658235" cy="1710055"/>
          </a:xfrm>
          <a:prstGeom prst="rect">
            <a:avLst/>
          </a:prstGeom>
        </p:spPr>
        <p:txBody>
          <a:bodyPr spcFirstLastPara="1" wrap="square" lIns="91425" tIns="91425" rIns="91425" bIns="91425" anchor="ctr" anchorCtr="0">
            <a:noAutofit/>
          </a:bodyPr>
          <a:lstStyle/>
          <a:p>
            <a:pPr marL="285750" lvl="0" indent="-285750" algn="l" rtl="0">
              <a:lnSpc>
                <a:spcPct val="140000"/>
              </a:lnSpc>
              <a:spcBef>
                <a:spcPts val="0"/>
              </a:spcBef>
              <a:spcAft>
                <a:spcPts val="0"/>
              </a:spcAft>
            </a:pPr>
            <a:r>
              <a:rPr lang="en-US" altLang="en-GB">
                <a:solidFill>
                  <a:schemeClr val="tx1"/>
                </a:solidFill>
              </a:rPr>
              <a:t>Functions </a:t>
            </a:r>
          </a:p>
          <a:p>
            <a:pPr marL="285750" lvl="0" indent="-285750" algn="l" rtl="0">
              <a:lnSpc>
                <a:spcPct val="140000"/>
              </a:lnSpc>
              <a:spcBef>
                <a:spcPts val="0"/>
              </a:spcBef>
              <a:spcAft>
                <a:spcPts val="0"/>
              </a:spcAft>
            </a:pPr>
            <a:r>
              <a:rPr lang="en-US" altLang="en-GB">
                <a:solidFill>
                  <a:schemeClr val="tx1"/>
                </a:solidFill>
              </a:rPr>
              <a:t>Pysical layout</a:t>
            </a:r>
          </a:p>
          <a:p>
            <a:pPr marL="285750" lvl="0" indent="-285750" algn="l" rtl="0">
              <a:lnSpc>
                <a:spcPct val="140000"/>
              </a:lnSpc>
              <a:spcBef>
                <a:spcPts val="0"/>
              </a:spcBef>
              <a:spcAft>
                <a:spcPts val="0"/>
              </a:spcAft>
            </a:pPr>
            <a:r>
              <a:rPr lang="en-US" altLang="en-GB">
                <a:solidFill>
                  <a:schemeClr val="tx1"/>
                </a:solidFill>
              </a:rPr>
              <a:t>UI layer/logic</a:t>
            </a:r>
          </a:p>
          <a:p>
            <a:pPr marL="285750" lvl="0" indent="-285750" algn="l" rtl="0">
              <a:lnSpc>
                <a:spcPct val="140000"/>
              </a:lnSpc>
              <a:spcBef>
                <a:spcPts val="0"/>
              </a:spcBef>
              <a:spcAft>
                <a:spcPts val="0"/>
              </a:spcAft>
            </a:pPr>
            <a:r>
              <a:rPr lang="en-US" altLang="en-GB">
                <a:solidFill>
                  <a:schemeClr val="tx1"/>
                </a:solidFill>
              </a:rPr>
              <a:t>Special design</a:t>
            </a:r>
          </a:p>
          <a:p>
            <a:pPr marL="285750" lvl="0" indent="-285750" algn="l" rtl="0">
              <a:lnSpc>
                <a:spcPct val="140000"/>
              </a:lnSpc>
              <a:spcBef>
                <a:spcPts val="0"/>
              </a:spcBef>
              <a:spcAft>
                <a:spcPts val="0"/>
              </a:spcAft>
            </a:pPr>
            <a:r>
              <a:rPr lang="en-US" altLang="en-GB">
                <a:solidFill>
                  <a:schemeClr val="tx1"/>
                </a:solidFill>
              </a:rPr>
              <a:t>Mode</a:t>
            </a:r>
          </a:p>
          <a:p>
            <a:pPr marL="285750" lvl="0" indent="-285750" algn="l" rtl="0">
              <a:spcBef>
                <a:spcPts val="0"/>
              </a:spcBef>
              <a:spcAft>
                <a:spcPts val="0"/>
              </a:spcAft>
            </a:pPr>
            <a:endParaRPr lang="en-US" altLang="en-GB">
              <a:solidFill>
                <a:schemeClr val="tx1"/>
              </a:solidFill>
            </a:endParaRPr>
          </a:p>
        </p:txBody>
      </p:sp>
      <p:cxnSp>
        <p:nvCxnSpPr>
          <p:cNvPr id="350" name="Google Shape;350;p40"/>
          <p:cNvCxnSpPr/>
          <p:nvPr/>
        </p:nvCxnSpPr>
        <p:spPr>
          <a:xfrm>
            <a:off x="4369008" y="2215721"/>
            <a:ext cx="3658500" cy="0"/>
          </a:xfrm>
          <a:prstGeom prst="straightConnector1">
            <a:avLst/>
          </a:prstGeom>
          <a:noFill/>
          <a:ln w="19050" cap="flat" cmpd="sng">
            <a:solidFill>
              <a:schemeClr val="dk2"/>
            </a:solidFill>
            <a:prstDash val="solid"/>
            <a:round/>
            <a:headEnd type="none" w="med" len="med"/>
            <a:tailEnd type="none" w="med" len="med"/>
          </a:ln>
        </p:spPr>
      </p:cxnSp>
      <p:pic>
        <p:nvPicPr>
          <p:cNvPr id="2" name="图片 0" descr="ideat"/>
          <p:cNvPicPr>
            <a:picLocks noChangeAspect="1"/>
          </p:cNvPicPr>
          <p:nvPr>
            <p:custDataLst>
              <p:tags r:id="rId1"/>
            </p:custDataLst>
          </p:nvPr>
        </p:nvPicPr>
        <p:blipFill>
          <a:blip r:embed="rId4"/>
          <a:stretch>
            <a:fillRect/>
          </a:stretch>
        </p:blipFill>
        <p:spPr>
          <a:xfrm>
            <a:off x="323215" y="1275715"/>
            <a:ext cx="3885565" cy="3399155"/>
          </a:xfrm>
          <a:prstGeom prst="rect">
            <a:avLst/>
          </a:prstGeom>
        </p:spPr>
      </p:pic>
      <p:sp>
        <p:nvSpPr>
          <p:cNvPr id="567" name="Google Shape;567;p53"/>
          <p:cNvSpPr txBox="1">
            <a:spLocks noGrp="1"/>
          </p:cNvSpPr>
          <p:nvPr/>
        </p:nvSpPr>
        <p:spPr>
          <a:xfrm>
            <a:off x="333285" y="267225"/>
            <a:ext cx="7704000" cy="572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a:solidFill>
                  <a:schemeClr val="tx1"/>
                </a:solidFill>
                <a:sym typeface="+mn-ea"/>
              </a:rPr>
              <a:t>Mindmap of Brainstorm</a:t>
            </a:r>
          </a:p>
        </p:txBody>
      </p:sp>
      <p:sp>
        <p:nvSpPr>
          <p:cNvPr id="4" name="Google Shape;349;p40"/>
          <p:cNvSpPr txBox="1"/>
          <p:nvPr/>
        </p:nvSpPr>
        <p:spPr>
          <a:xfrm>
            <a:off x="4356100" y="1419860"/>
            <a:ext cx="3658235" cy="9188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Mallanna"/>
              <a:buChar char="●"/>
              <a:defRPr sz="1600" b="0" i="0" u="none" strike="noStrike" cap="none">
                <a:solidFill>
                  <a:schemeClr val="dk2"/>
                </a:solidFill>
                <a:latin typeface="Mallanna"/>
                <a:ea typeface="Mallanna"/>
                <a:cs typeface="Mallanna"/>
                <a:sym typeface="Mallanna"/>
              </a:defRPr>
            </a:lvl1pPr>
            <a:lvl2pPr marL="914400" marR="0" lvl="1"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2pPr>
            <a:lvl3pPr marL="1371600" marR="0" lvl="2"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3pPr>
            <a:lvl4pPr marL="1828800" marR="0" lvl="3"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4pPr>
            <a:lvl5pPr marL="2286000" marR="0" lvl="4"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5pPr>
            <a:lvl6pPr marL="2743200" marR="0" lvl="5"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6pPr>
            <a:lvl7pPr marL="3200400" marR="0" lvl="6"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7pPr>
            <a:lvl8pPr marL="3657600" marR="0" lvl="7"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8pPr>
            <a:lvl9pPr marL="4114800" marR="0" lvl="8" indent="-317500" algn="l" rtl="0">
              <a:lnSpc>
                <a:spcPct val="115000"/>
              </a:lnSpc>
              <a:spcBef>
                <a:spcPts val="0"/>
              </a:spcBef>
              <a:spcAft>
                <a:spcPts val="0"/>
              </a:spcAft>
              <a:buClr>
                <a:srgbClr val="434343"/>
              </a:buClr>
              <a:buSzPts val="1400"/>
              <a:buFont typeface="Mallanna"/>
              <a:buChar char="■"/>
              <a:defRPr sz="1400" b="0" i="0" u="none" strike="noStrike" cap="none">
                <a:solidFill>
                  <a:srgbClr val="434343"/>
                </a:solidFill>
                <a:latin typeface="Mallanna"/>
                <a:ea typeface="Mallanna"/>
                <a:cs typeface="Mallanna"/>
                <a:sym typeface="Mallanna"/>
              </a:defRPr>
            </a:lvl9pPr>
          </a:lstStyle>
          <a:p>
            <a:pPr marL="0" lvl="0" indent="0" algn="l" rtl="0">
              <a:spcBef>
                <a:spcPts val="0"/>
              </a:spcBef>
              <a:spcAft>
                <a:spcPts val="0"/>
              </a:spcAft>
              <a:buNone/>
            </a:pPr>
            <a:r>
              <a:rPr lang="en-US" altLang="en-GB" sz="2400">
                <a:solidFill>
                  <a:schemeClr val="tx1"/>
                </a:solidFill>
              </a:rPr>
              <a:t>Aspects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2333"/>
        <p:cNvGrpSpPr/>
        <p:nvPr/>
      </p:nvGrpSpPr>
      <p:grpSpPr>
        <a:xfrm>
          <a:off x="0" y="0"/>
          <a:ext cx="0" cy="0"/>
          <a:chOff x="0" y="0"/>
          <a:chExt cx="0" cy="0"/>
        </a:xfrm>
      </p:grpSpPr>
      <p:sp>
        <p:nvSpPr>
          <p:cNvPr id="2334" name="Google Shape;2334;p63"/>
          <p:cNvSpPr txBox="1">
            <a:spLocks noGrp="1"/>
          </p:cNvSpPr>
          <p:nvPr>
            <p:ph type="title"/>
          </p:nvPr>
        </p:nvSpPr>
        <p:spPr>
          <a:xfrm>
            <a:off x="467270" y="19547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Concept Video</a:t>
            </a:r>
          </a:p>
        </p:txBody>
      </p:sp>
      <p:sp>
        <p:nvSpPr>
          <p:cNvPr id="2335" name="Google Shape;2335;p63"/>
          <p:cNvSpPr txBox="1"/>
          <p:nvPr/>
        </p:nvSpPr>
        <p:spPr>
          <a:xfrm>
            <a:off x="1196340" y="1151890"/>
            <a:ext cx="2916555" cy="683260"/>
          </a:xfrm>
          <a:prstGeom prst="rect">
            <a:avLst/>
          </a:prstGeom>
          <a:noFill/>
          <a:ln>
            <a:noFill/>
          </a:ln>
        </p:spPr>
        <p:txBody>
          <a:bodyPr spcFirstLastPara="1" wrap="square" lIns="91425" tIns="91425" rIns="91425" bIns="91425" anchor="ctr" anchorCtr="0">
            <a:noAutofit/>
          </a:bodyPr>
          <a:lstStyle/>
          <a:p>
            <a:pPr marL="0" lvl="0" algn="l" rtl="0">
              <a:spcBef>
                <a:spcPts val="0"/>
              </a:spcBef>
              <a:spcAft>
                <a:spcPts val="0"/>
              </a:spcAft>
              <a:buSzTx/>
              <a:buNone/>
            </a:pPr>
            <a:r>
              <a:rPr lang="en-US" sz="2400">
                <a:solidFill>
                  <a:schemeClr val="tx1"/>
                </a:solidFill>
                <a:latin typeface="Russo One"/>
                <a:ea typeface="Russo One"/>
                <a:cs typeface="Russo One"/>
                <a:sym typeface="+mn-ea"/>
              </a:rPr>
              <a:t> Two scenarios</a:t>
            </a:r>
            <a:endParaRPr lang="en-US" sz="2400">
              <a:solidFill>
                <a:schemeClr val="tx1"/>
              </a:solidFill>
              <a:latin typeface="Russo One"/>
              <a:ea typeface="Russo One"/>
              <a:cs typeface="Russo One"/>
              <a:sym typeface="Russo One"/>
            </a:endParaRPr>
          </a:p>
        </p:txBody>
      </p:sp>
      <p:sp>
        <p:nvSpPr>
          <p:cNvPr id="2336" name="Google Shape;2336;p63"/>
          <p:cNvSpPr txBox="1"/>
          <p:nvPr/>
        </p:nvSpPr>
        <p:spPr>
          <a:xfrm>
            <a:off x="1412240" y="1794510"/>
            <a:ext cx="3112135" cy="484505"/>
          </a:xfrm>
          <a:prstGeom prst="rect">
            <a:avLst/>
          </a:prstGeom>
          <a:noFill/>
          <a:ln>
            <a:noFill/>
          </a:ln>
        </p:spPr>
        <p:txBody>
          <a:bodyPr spcFirstLastPara="1" wrap="square" lIns="91425" tIns="91425" rIns="91425" bIns="91425" anchor="ctr" anchorCtr="0">
            <a:noAutofit/>
          </a:bodyPr>
          <a:lstStyle/>
          <a:p>
            <a:pPr marL="285750" lvl="0" indent="-285750" algn="l" rtl="0">
              <a:lnSpc>
                <a:spcPct val="130000"/>
              </a:lnSpc>
              <a:spcBef>
                <a:spcPts val="0"/>
              </a:spcBef>
              <a:spcAft>
                <a:spcPts val="0"/>
              </a:spcAft>
              <a:buFont typeface="Arial" panose="020B0604020202020204" pitchFamily="34" charset="0"/>
              <a:buChar char="•"/>
            </a:pPr>
            <a:r>
              <a:rPr lang="en-US">
                <a:solidFill>
                  <a:schemeClr val="tx1"/>
                </a:solidFill>
                <a:latin typeface="Mallanna"/>
                <a:ea typeface="Mallanna"/>
                <a:cs typeface="Mallanna"/>
                <a:sym typeface="Mallanna"/>
              </a:rPr>
              <a:t>Use household appliance</a:t>
            </a:r>
          </a:p>
          <a:p>
            <a:pPr marL="285750" lvl="0" indent="-285750" algn="l" rtl="0">
              <a:lnSpc>
                <a:spcPct val="130000"/>
              </a:lnSpc>
              <a:spcBef>
                <a:spcPts val="0"/>
              </a:spcBef>
              <a:spcAft>
                <a:spcPts val="0"/>
              </a:spcAft>
              <a:buFont typeface="Arial" panose="020B0604020202020204" pitchFamily="34" charset="0"/>
              <a:buChar char="•"/>
            </a:pPr>
            <a:r>
              <a:rPr lang="en-US">
                <a:solidFill>
                  <a:schemeClr val="tx1"/>
                </a:solidFill>
                <a:latin typeface="Mallanna"/>
                <a:ea typeface="Mallanna"/>
                <a:cs typeface="Mallanna"/>
                <a:sym typeface="Mallanna"/>
              </a:rPr>
              <a:t>Use smart phone</a:t>
            </a:r>
          </a:p>
        </p:txBody>
      </p:sp>
      <p:sp>
        <p:nvSpPr>
          <p:cNvPr id="2337" name="Google Shape;2337;p63"/>
          <p:cNvSpPr txBox="1"/>
          <p:nvPr/>
        </p:nvSpPr>
        <p:spPr>
          <a:xfrm>
            <a:off x="4852670" y="2860040"/>
            <a:ext cx="3959860" cy="683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chemeClr val="tx1"/>
                </a:solidFill>
                <a:latin typeface="Russo One"/>
                <a:ea typeface="Russo One"/>
                <a:cs typeface="Russo One"/>
                <a:sym typeface="Russo One"/>
              </a:rPr>
              <a:t>Problems and solutions</a:t>
            </a:r>
          </a:p>
        </p:txBody>
      </p:sp>
      <p:sp>
        <p:nvSpPr>
          <p:cNvPr id="2338" name="Google Shape;2338;p63"/>
          <p:cNvSpPr txBox="1"/>
          <p:nvPr/>
        </p:nvSpPr>
        <p:spPr>
          <a:xfrm>
            <a:off x="5219700" y="3615690"/>
            <a:ext cx="3011805" cy="484505"/>
          </a:xfrm>
          <a:prstGeom prst="rect">
            <a:avLst/>
          </a:prstGeom>
          <a:noFill/>
          <a:ln>
            <a:noFill/>
          </a:ln>
        </p:spPr>
        <p:txBody>
          <a:bodyPr spcFirstLastPara="1" wrap="square" lIns="91425" tIns="91425" rIns="91425" bIns="91425" anchor="ctr" anchorCtr="0">
            <a:noAutofit/>
          </a:bodyPr>
          <a:lstStyle/>
          <a:p>
            <a:pPr marL="285750" lvl="0" indent="-285750" algn="l" rtl="0">
              <a:lnSpc>
                <a:spcPct val="140000"/>
              </a:lnSpc>
              <a:spcBef>
                <a:spcPts val="0"/>
              </a:spcBef>
              <a:spcAft>
                <a:spcPts val="0"/>
              </a:spcAft>
              <a:buFont typeface="Arial" panose="020B0604020202020204" pitchFamily="34" charset="0"/>
              <a:buChar char="•"/>
            </a:pPr>
            <a:r>
              <a:rPr lang="en-US">
                <a:solidFill>
                  <a:schemeClr val="tx1"/>
                </a:solidFill>
                <a:latin typeface="Mallanna"/>
                <a:ea typeface="Mallanna"/>
                <a:cs typeface="Mallanna"/>
                <a:sym typeface="Mallanna"/>
              </a:rPr>
              <a:t>Instructions Guidance</a:t>
            </a:r>
          </a:p>
          <a:p>
            <a:pPr marL="285750" lvl="0" indent="-285750" algn="l" rtl="0">
              <a:lnSpc>
                <a:spcPct val="140000"/>
              </a:lnSpc>
              <a:spcBef>
                <a:spcPts val="0"/>
              </a:spcBef>
              <a:spcAft>
                <a:spcPts val="0"/>
              </a:spcAft>
              <a:buFont typeface="Arial" panose="020B0604020202020204" pitchFamily="34" charset="0"/>
              <a:buChar char="•"/>
            </a:pPr>
            <a:r>
              <a:rPr lang="en-US">
                <a:solidFill>
                  <a:schemeClr val="tx1"/>
                </a:solidFill>
                <a:latin typeface="Mallanna"/>
                <a:ea typeface="Mallanna"/>
                <a:cs typeface="Mallanna"/>
                <a:sym typeface="Mallanna"/>
              </a:rPr>
              <a:t>One click, less operations</a:t>
            </a:r>
          </a:p>
        </p:txBody>
      </p:sp>
      <p:cxnSp>
        <p:nvCxnSpPr>
          <p:cNvPr id="2352" name="Google Shape;2352;p63"/>
          <p:cNvCxnSpPr/>
          <p:nvPr/>
        </p:nvCxnSpPr>
        <p:spPr>
          <a:xfrm>
            <a:off x="1412388" y="1203666"/>
            <a:ext cx="2292000" cy="0"/>
          </a:xfrm>
          <a:prstGeom prst="straightConnector1">
            <a:avLst/>
          </a:prstGeom>
          <a:noFill/>
          <a:ln w="19050" cap="flat" cmpd="sng">
            <a:solidFill>
              <a:srgbClr val="29235C"/>
            </a:solidFill>
            <a:prstDash val="solid"/>
            <a:round/>
            <a:headEnd type="none" w="med" len="med"/>
            <a:tailEnd type="none" w="med" len="med"/>
          </a:ln>
        </p:spPr>
      </p:cxnSp>
      <p:cxnSp>
        <p:nvCxnSpPr>
          <p:cNvPr id="2355" name="Google Shape;2355;p63"/>
          <p:cNvCxnSpPr/>
          <p:nvPr/>
        </p:nvCxnSpPr>
        <p:spPr>
          <a:xfrm>
            <a:off x="4931782" y="2787946"/>
            <a:ext cx="2292000" cy="0"/>
          </a:xfrm>
          <a:prstGeom prst="straightConnector1">
            <a:avLst/>
          </a:prstGeom>
          <a:noFill/>
          <a:ln w="19050" cap="flat" cmpd="sng">
            <a:solidFill>
              <a:srgbClr val="29235C"/>
            </a:solidFill>
            <a:prstDash val="solid"/>
            <a:round/>
            <a:headEnd type="none" w="med" len="med"/>
            <a:tailEnd type="none" w="med" len="med"/>
          </a:ln>
        </p:spPr>
      </p:cxnSp>
      <p:pic>
        <p:nvPicPr>
          <p:cNvPr id="3" name="图片 0" descr="电器"/>
          <p:cNvPicPr>
            <a:picLocks noChangeAspect="1"/>
          </p:cNvPicPr>
          <p:nvPr/>
        </p:nvPicPr>
        <p:blipFill>
          <a:blip r:embed="rId3"/>
          <a:stretch>
            <a:fillRect/>
          </a:stretch>
        </p:blipFill>
        <p:spPr>
          <a:xfrm>
            <a:off x="4860290" y="339725"/>
            <a:ext cx="3952240" cy="2210435"/>
          </a:xfrm>
          <a:prstGeom prst="rect">
            <a:avLst/>
          </a:prstGeom>
        </p:spPr>
      </p:pic>
      <p:pic>
        <p:nvPicPr>
          <p:cNvPr id="2" name="图片 1" descr="教学"/>
          <p:cNvPicPr>
            <a:picLocks noChangeAspect="1"/>
          </p:cNvPicPr>
          <p:nvPr/>
        </p:nvPicPr>
        <p:blipFill>
          <a:blip r:embed="rId4"/>
          <a:stretch>
            <a:fillRect/>
          </a:stretch>
        </p:blipFill>
        <p:spPr>
          <a:xfrm>
            <a:off x="539115" y="2644140"/>
            <a:ext cx="4052570" cy="22764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7"/>
        <p:cNvGrpSpPr/>
        <p:nvPr/>
      </p:nvGrpSpPr>
      <p:grpSpPr>
        <a:xfrm>
          <a:off x="0" y="0"/>
          <a:ext cx="0" cy="0"/>
          <a:chOff x="0" y="0"/>
          <a:chExt cx="0" cy="0"/>
        </a:xfrm>
      </p:grpSpPr>
      <p:sp>
        <p:nvSpPr>
          <p:cNvPr id="339" name="Google Shape;339;p39"/>
          <p:cNvSpPr txBox="1">
            <a:spLocks noGrp="1"/>
          </p:cNvSpPr>
          <p:nvPr/>
        </p:nvSpPr>
        <p:spPr>
          <a:xfrm>
            <a:off x="715010" y="2237105"/>
            <a:ext cx="5300345" cy="108521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Russo One"/>
              <a:buNone/>
              <a:defRPr sz="3800" b="0" i="0" u="none" strike="noStrike" cap="none">
                <a:solidFill>
                  <a:schemeClr val="dk2"/>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dirty="0">
                <a:solidFill>
                  <a:schemeClr val="tx1"/>
                </a:solidFill>
                <a:sym typeface="+mn-ea"/>
              </a:rPr>
              <a:t>Low-fi Prototype</a:t>
            </a:r>
            <a:endParaRPr dirty="0">
              <a:solidFill>
                <a:schemeClr val="tx1"/>
              </a:solidFill>
            </a:endParaRPr>
          </a:p>
        </p:txBody>
      </p:sp>
      <p:sp>
        <p:nvSpPr>
          <p:cNvPr id="340" name="Google Shape;340;p39"/>
          <p:cNvSpPr txBox="1">
            <a:spLocks noGrp="1"/>
          </p:cNvSpPr>
          <p:nvPr/>
        </p:nvSpPr>
        <p:spPr>
          <a:xfrm>
            <a:off x="539750" y="1347470"/>
            <a:ext cx="1437005" cy="11017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Russo One"/>
              <a:buNone/>
              <a:defRPr sz="3800" b="0" i="0" u="none" strike="noStrike" cap="none">
                <a:solidFill>
                  <a:schemeClr val="dk2"/>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GB" sz="5400" dirty="0">
                <a:solidFill>
                  <a:schemeClr val="tx1"/>
                </a:solidFill>
              </a:rPr>
              <a:t>0</a:t>
            </a:r>
            <a:r>
              <a:rPr lang="en-US" sz="5400" dirty="0">
                <a:solidFill>
                  <a:schemeClr val="tx1"/>
                </a:solidFill>
              </a:rPr>
              <a:t>4</a:t>
            </a:r>
            <a:r>
              <a:rPr lang="en-GB" sz="5400" dirty="0">
                <a:solidFill>
                  <a:schemeClr val="tx1"/>
                </a:solidFill>
              </a:rPr>
              <a:t>.</a:t>
            </a:r>
            <a:endParaRPr sz="5400" dirty="0">
              <a:solidFill>
                <a:schemeClr val="tx1"/>
              </a:solidFill>
            </a:endParaRPr>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
        <p:nvSpPr>
          <p:cNvPr id="341" name="Google Shape;341;p39"/>
          <p:cNvSpPr txBox="1">
            <a:spLocks noGrp="1"/>
          </p:cNvSpPr>
          <p:nvPr>
            <p:ph type="subTitle" idx="1"/>
          </p:nvPr>
        </p:nvSpPr>
        <p:spPr>
          <a:xfrm>
            <a:off x="715010" y="3322320"/>
            <a:ext cx="4526915" cy="319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rPr>
              <a:t>Paper sketch including conponents, functions, work flow...</a:t>
            </a:r>
          </a:p>
        </p:txBody>
      </p:sp>
      <p:pic>
        <p:nvPicPr>
          <p:cNvPr id="3" name="图片 2" descr="D:\studying resource\HCI\project\pic\WPS图片编辑.pngWPS图片编辑"/>
          <p:cNvPicPr>
            <a:picLocks noChangeAspect="1"/>
          </p:cNvPicPr>
          <p:nvPr>
            <p:custDataLst>
              <p:tags r:id="rId1"/>
            </p:custDataLst>
          </p:nvPr>
        </p:nvPicPr>
        <p:blipFill>
          <a:blip r:embed="rId4"/>
          <a:srcRect t="12631" r="-7806" b="29598"/>
          <a:stretch>
            <a:fillRect/>
          </a:stretch>
        </p:blipFill>
        <p:spPr>
          <a:xfrm>
            <a:off x="5507990" y="1635760"/>
            <a:ext cx="3547745" cy="2046605"/>
          </a:xfrm>
          <a:prstGeom prst="rect">
            <a:avLst/>
          </a:prstGeom>
        </p:spPr>
      </p:pic>
      <p:pic>
        <p:nvPicPr>
          <p:cNvPr id="291" name="Google Shape;291;p35"/>
          <p:cNvPicPr preferRelativeResize="0"/>
          <p:nvPr/>
        </p:nvPicPr>
        <p:blipFill>
          <a:blip r:embed="rId5"/>
          <a:stretch>
            <a:fillRect/>
          </a:stretch>
        </p:blipFill>
        <p:spPr>
          <a:xfrm>
            <a:off x="1395725" y="-1121000"/>
            <a:ext cx="2038350" cy="2076450"/>
          </a:xfrm>
          <a:prstGeom prst="rect">
            <a:avLst/>
          </a:prstGeom>
          <a:noFill/>
          <a:ln>
            <a:noFill/>
          </a:ln>
        </p:spPr>
      </p:pic>
      <p:pic>
        <p:nvPicPr>
          <p:cNvPr id="281" name="Google Shape;281;p35"/>
          <p:cNvPicPr preferRelativeResize="0"/>
          <p:nvPr/>
        </p:nvPicPr>
        <p:blipFill>
          <a:blip r:embed="rId6"/>
          <a:stretch>
            <a:fillRect/>
          </a:stretch>
        </p:blipFill>
        <p:spPr>
          <a:xfrm>
            <a:off x="-1115710" y="4155870"/>
            <a:ext cx="2482225" cy="2482225"/>
          </a:xfrm>
          <a:prstGeom prst="rect">
            <a:avLst/>
          </a:prstGeom>
          <a:noFill/>
          <a:ln>
            <a:noFill/>
          </a:ln>
        </p:spPr>
      </p:pic>
      <p:pic>
        <p:nvPicPr>
          <p:cNvPr id="584" name="Google Shape;584;p53"/>
          <p:cNvPicPr preferRelativeResize="0"/>
          <p:nvPr/>
        </p:nvPicPr>
        <p:blipFill>
          <a:blip r:embed="rId7"/>
          <a:stretch>
            <a:fillRect/>
          </a:stretch>
        </p:blipFill>
        <p:spPr>
          <a:xfrm>
            <a:off x="7596369" y="-1244907"/>
            <a:ext cx="2799598" cy="2779792"/>
          </a:xfrm>
          <a:prstGeom prst="rect">
            <a:avLst/>
          </a:prstGeom>
          <a:noFill/>
          <a:ln>
            <a:noFill/>
          </a:ln>
        </p:spPr>
      </p:pic>
      <p:sp>
        <p:nvSpPr>
          <p:cNvPr id="586" name="Google Shape;586;p53"/>
          <p:cNvSpPr/>
          <p:nvPr/>
        </p:nvSpPr>
        <p:spPr>
          <a:xfrm rot="-3098454" flipH="1">
            <a:off x="8290463" y="-68913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5" name="Google Shape;585;p53"/>
          <p:cNvSpPr/>
          <p:nvPr/>
        </p:nvSpPr>
        <p:spPr>
          <a:xfrm rot="-3098454" flipH="1">
            <a:off x="8048671" y="-598583"/>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826500" y="1929938"/>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Empathize</a:t>
            </a:r>
          </a:p>
        </p:txBody>
      </p:sp>
      <p:sp>
        <p:nvSpPr>
          <p:cNvPr id="304" name="Google Shape;304;p37"/>
          <p:cNvSpPr txBox="1">
            <a:spLocks noGrp="1"/>
          </p:cNvSpPr>
          <p:nvPr>
            <p:ph type="title" idx="2"/>
          </p:nvPr>
        </p:nvSpPr>
        <p:spPr>
          <a:xfrm>
            <a:off x="826500" y="1522013"/>
            <a:ext cx="1275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rPr>
              <a:t>01.</a:t>
            </a:r>
            <a:endParaRPr>
              <a:solidFill>
                <a:schemeClr val="tx1"/>
              </a:solidFill>
            </a:endParaRPr>
          </a:p>
        </p:txBody>
      </p:sp>
      <p:sp>
        <p:nvSpPr>
          <p:cNvPr id="305" name="Google Shape;305;p37"/>
          <p:cNvSpPr txBox="1">
            <a:spLocks noGrp="1"/>
          </p:cNvSpPr>
          <p:nvPr>
            <p:ph type="subTitle" idx="1"/>
          </p:nvPr>
        </p:nvSpPr>
        <p:spPr>
          <a:xfrm>
            <a:off x="826500" y="2342613"/>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06" name="Google Shape;306;p37"/>
          <p:cNvSpPr txBox="1">
            <a:spLocks noGrp="1"/>
          </p:cNvSpPr>
          <p:nvPr>
            <p:ph type="title" idx="3"/>
          </p:nvPr>
        </p:nvSpPr>
        <p:spPr>
          <a:xfrm>
            <a:off x="3510300" y="1929938"/>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tx1"/>
                </a:solidFill>
              </a:rPr>
              <a:t>Define</a:t>
            </a:r>
            <a:endParaRPr lang="en-US" dirty="0">
              <a:solidFill>
                <a:schemeClr val="tx1"/>
              </a:solidFill>
            </a:endParaRPr>
          </a:p>
        </p:txBody>
      </p:sp>
      <p:sp>
        <p:nvSpPr>
          <p:cNvPr id="307" name="Google Shape;307;p37"/>
          <p:cNvSpPr txBox="1">
            <a:spLocks noGrp="1"/>
          </p:cNvSpPr>
          <p:nvPr>
            <p:ph type="title" idx="4"/>
          </p:nvPr>
        </p:nvSpPr>
        <p:spPr>
          <a:xfrm>
            <a:off x="3510300" y="1522013"/>
            <a:ext cx="1275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rPr>
              <a:t>02.</a:t>
            </a:r>
            <a:endParaRPr>
              <a:solidFill>
                <a:schemeClr val="tx1"/>
              </a:solidFill>
            </a:endParaRPr>
          </a:p>
        </p:txBody>
      </p:sp>
      <p:sp>
        <p:nvSpPr>
          <p:cNvPr id="308" name="Google Shape;308;p37"/>
          <p:cNvSpPr txBox="1">
            <a:spLocks noGrp="1"/>
          </p:cNvSpPr>
          <p:nvPr>
            <p:ph type="subTitle" idx="5"/>
          </p:nvPr>
        </p:nvSpPr>
        <p:spPr>
          <a:xfrm>
            <a:off x="3510300" y="2342613"/>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09" name="Google Shape;309;p37"/>
          <p:cNvSpPr txBox="1">
            <a:spLocks noGrp="1"/>
          </p:cNvSpPr>
          <p:nvPr>
            <p:ph type="title" idx="6"/>
          </p:nvPr>
        </p:nvSpPr>
        <p:spPr>
          <a:xfrm>
            <a:off x="6194100" y="1929938"/>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Ideate</a:t>
            </a:r>
          </a:p>
        </p:txBody>
      </p:sp>
      <p:sp>
        <p:nvSpPr>
          <p:cNvPr id="310" name="Google Shape;310;p37"/>
          <p:cNvSpPr txBox="1">
            <a:spLocks noGrp="1"/>
          </p:cNvSpPr>
          <p:nvPr>
            <p:ph type="title" idx="7"/>
          </p:nvPr>
        </p:nvSpPr>
        <p:spPr>
          <a:xfrm>
            <a:off x="6194100" y="1522013"/>
            <a:ext cx="1275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03.</a:t>
            </a:r>
            <a:endParaRPr dirty="0">
              <a:solidFill>
                <a:schemeClr val="tx1"/>
              </a:solidFill>
            </a:endParaRPr>
          </a:p>
        </p:txBody>
      </p:sp>
      <p:sp>
        <p:nvSpPr>
          <p:cNvPr id="311" name="Google Shape;311;p37"/>
          <p:cNvSpPr txBox="1">
            <a:spLocks noGrp="1"/>
          </p:cNvSpPr>
          <p:nvPr>
            <p:ph type="subTitle" idx="8"/>
          </p:nvPr>
        </p:nvSpPr>
        <p:spPr>
          <a:xfrm>
            <a:off x="6194100" y="2342613"/>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tx1"/>
              </a:solidFill>
            </a:endParaRPr>
          </a:p>
        </p:txBody>
      </p:sp>
      <p:sp>
        <p:nvSpPr>
          <p:cNvPr id="312" name="Google Shape;312;p37"/>
          <p:cNvSpPr txBox="1">
            <a:spLocks noGrp="1"/>
          </p:cNvSpPr>
          <p:nvPr>
            <p:ph type="title" idx="9"/>
          </p:nvPr>
        </p:nvSpPr>
        <p:spPr>
          <a:xfrm>
            <a:off x="826500" y="3719338"/>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tx1"/>
                </a:solidFill>
              </a:rPr>
              <a:t>Prototype</a:t>
            </a:r>
          </a:p>
        </p:txBody>
      </p:sp>
      <p:sp>
        <p:nvSpPr>
          <p:cNvPr id="313" name="Google Shape;313;p37"/>
          <p:cNvSpPr txBox="1">
            <a:spLocks noGrp="1"/>
          </p:cNvSpPr>
          <p:nvPr>
            <p:ph type="title" idx="13"/>
          </p:nvPr>
        </p:nvSpPr>
        <p:spPr>
          <a:xfrm>
            <a:off x="826500" y="3311488"/>
            <a:ext cx="1275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04.05.</a:t>
            </a:r>
            <a:endParaRPr dirty="0">
              <a:solidFill>
                <a:schemeClr val="tx1"/>
              </a:solidFill>
            </a:endParaRPr>
          </a:p>
        </p:txBody>
      </p:sp>
      <p:sp>
        <p:nvSpPr>
          <p:cNvPr id="314" name="Google Shape;314;p37"/>
          <p:cNvSpPr txBox="1">
            <a:spLocks noGrp="1"/>
          </p:cNvSpPr>
          <p:nvPr>
            <p:ph type="subTitle" idx="14"/>
          </p:nvPr>
        </p:nvSpPr>
        <p:spPr>
          <a:xfrm>
            <a:off x="826500" y="4132013"/>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15" name="Google Shape;315;p37"/>
          <p:cNvSpPr txBox="1">
            <a:spLocks noGrp="1"/>
          </p:cNvSpPr>
          <p:nvPr>
            <p:ph type="title" idx="15"/>
          </p:nvPr>
        </p:nvSpPr>
        <p:spPr>
          <a:xfrm>
            <a:off x="3510300" y="3719338"/>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tx1"/>
                </a:solidFill>
              </a:rPr>
              <a:t>Evaluation</a:t>
            </a:r>
            <a:endParaRPr lang="en-US" dirty="0">
              <a:solidFill>
                <a:schemeClr val="tx1"/>
              </a:solidFill>
            </a:endParaRPr>
          </a:p>
        </p:txBody>
      </p:sp>
      <p:sp>
        <p:nvSpPr>
          <p:cNvPr id="316" name="Google Shape;316;p37"/>
          <p:cNvSpPr txBox="1">
            <a:spLocks noGrp="1"/>
          </p:cNvSpPr>
          <p:nvPr>
            <p:ph type="title" idx="16"/>
          </p:nvPr>
        </p:nvSpPr>
        <p:spPr>
          <a:xfrm>
            <a:off x="3510300" y="3311488"/>
            <a:ext cx="1275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06.</a:t>
            </a:r>
            <a:endParaRPr dirty="0">
              <a:solidFill>
                <a:schemeClr val="tx1"/>
              </a:solidFill>
            </a:endParaRPr>
          </a:p>
        </p:txBody>
      </p:sp>
      <p:sp>
        <p:nvSpPr>
          <p:cNvPr id="317" name="Google Shape;317;p37"/>
          <p:cNvSpPr txBox="1">
            <a:spLocks noGrp="1"/>
          </p:cNvSpPr>
          <p:nvPr>
            <p:ph type="subTitle" idx="17"/>
          </p:nvPr>
        </p:nvSpPr>
        <p:spPr>
          <a:xfrm>
            <a:off x="3510300" y="4132013"/>
            <a:ext cx="21234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21" name="Google Shape;321;p37"/>
          <p:cNvSpPr txBox="1">
            <a:spLocks noGrp="1"/>
          </p:cNvSpPr>
          <p:nvPr>
            <p:ph type="title" idx="21"/>
          </p:nvPr>
        </p:nvSpPr>
        <p:spPr>
          <a:xfrm>
            <a:off x="826500" y="445025"/>
            <a:ext cx="759749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100" dirty="0">
                <a:solidFill>
                  <a:schemeClr val="tx1"/>
                </a:solidFill>
              </a:rPr>
              <a:t>Table </a:t>
            </a:r>
            <a:r>
              <a:rPr lang="en-US" dirty="0">
                <a:solidFill>
                  <a:schemeClr val="tx1"/>
                </a:solidFill>
              </a:rPr>
              <a:t>of contents</a:t>
            </a:r>
          </a:p>
        </p:txBody>
      </p:sp>
      <p:cxnSp>
        <p:nvCxnSpPr>
          <p:cNvPr id="322" name="Google Shape;322;p37"/>
          <p:cNvCxnSpPr/>
          <p:nvPr/>
        </p:nvCxnSpPr>
        <p:spPr>
          <a:xfrm>
            <a:off x="919975" y="1399538"/>
            <a:ext cx="7244700" cy="0"/>
          </a:xfrm>
          <a:prstGeom prst="straightConnector1">
            <a:avLst/>
          </a:prstGeom>
          <a:noFill/>
          <a:ln w="19050" cap="flat" cmpd="sng">
            <a:solidFill>
              <a:schemeClr val="dk2"/>
            </a:solidFill>
            <a:prstDash val="solid"/>
            <a:round/>
            <a:headEnd type="none" w="med" len="med"/>
            <a:tailEnd type="none" w="med" len="med"/>
          </a:ln>
        </p:spPr>
      </p:cxnSp>
      <p:cxnSp>
        <p:nvCxnSpPr>
          <p:cNvPr id="323" name="Google Shape;323;p37"/>
          <p:cNvCxnSpPr/>
          <p:nvPr/>
        </p:nvCxnSpPr>
        <p:spPr>
          <a:xfrm>
            <a:off x="930070" y="3182813"/>
            <a:ext cx="7234800" cy="0"/>
          </a:xfrm>
          <a:prstGeom prst="straightConnector1">
            <a:avLst/>
          </a:prstGeom>
          <a:noFill/>
          <a:ln w="19050" cap="flat" cmpd="sng">
            <a:solidFill>
              <a:schemeClr val="dk2"/>
            </a:solidFill>
            <a:prstDash val="solid"/>
            <a:round/>
            <a:headEnd type="none" w="med" len="med"/>
            <a:tailEnd type="none" w="med" len="med"/>
          </a:ln>
        </p:spPr>
      </p:cxnSp>
      <p:sp>
        <p:nvSpPr>
          <p:cNvPr id="20" name="Google Shape;309;p37"/>
          <p:cNvSpPr txBox="1"/>
          <p:nvPr/>
        </p:nvSpPr>
        <p:spPr>
          <a:xfrm>
            <a:off x="6194100" y="3687476"/>
            <a:ext cx="2123400" cy="8221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sso One"/>
              <a:buNone/>
              <a:defRPr sz="24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solidFill>
                  <a:schemeClr val="tx1"/>
                </a:solidFill>
              </a:rPr>
              <a:t>Summary &amp; </a:t>
            </a:r>
            <a:br>
              <a:rPr lang="en-US" dirty="0">
                <a:solidFill>
                  <a:schemeClr val="tx1"/>
                </a:solidFill>
              </a:rPr>
            </a:br>
            <a:r>
              <a:rPr lang="en-US" dirty="0">
                <a:solidFill>
                  <a:schemeClr val="tx1"/>
                </a:solidFill>
              </a:rPr>
              <a:t>Outlook</a:t>
            </a:r>
          </a:p>
        </p:txBody>
      </p:sp>
      <p:sp>
        <p:nvSpPr>
          <p:cNvPr id="21" name="Google Shape;310;p37"/>
          <p:cNvSpPr txBox="1"/>
          <p:nvPr/>
        </p:nvSpPr>
        <p:spPr>
          <a:xfrm>
            <a:off x="6194100" y="3279551"/>
            <a:ext cx="1275300" cy="43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usso One"/>
              <a:buNone/>
              <a:defRPr sz="30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GB" dirty="0">
                <a:solidFill>
                  <a:schemeClr val="tx1"/>
                </a:solidFill>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6"/>
        <p:cNvGrpSpPr/>
        <p:nvPr/>
      </p:nvGrpSpPr>
      <p:grpSpPr>
        <a:xfrm>
          <a:off x="0" y="0"/>
          <a:ext cx="0" cy="0"/>
          <a:chOff x="0" y="0"/>
          <a:chExt cx="0" cy="0"/>
        </a:xfrm>
      </p:grpSpPr>
      <p:sp>
        <p:nvSpPr>
          <p:cNvPr id="356" name="Google Shape;356;p41"/>
          <p:cNvSpPr txBox="1">
            <a:spLocks noGrp="1"/>
          </p:cNvSpPr>
          <p:nvPr/>
        </p:nvSpPr>
        <p:spPr>
          <a:xfrm>
            <a:off x="179705" y="135255"/>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3200" dirty="0">
                <a:solidFill>
                  <a:schemeClr val="tx1"/>
                </a:solidFill>
              </a:rPr>
              <a:t>Physical layout</a:t>
            </a:r>
          </a:p>
        </p:txBody>
      </p:sp>
      <p:pic>
        <p:nvPicPr>
          <p:cNvPr id="2" name="图片 1" descr="low-fi0"/>
          <p:cNvPicPr>
            <a:picLocks noChangeAspect="1"/>
          </p:cNvPicPr>
          <p:nvPr>
            <p:custDataLst>
              <p:tags r:id="rId1"/>
            </p:custDataLst>
          </p:nvPr>
        </p:nvPicPr>
        <p:blipFill>
          <a:blip r:embed="rId6"/>
          <a:srcRect t="11762" r="1953"/>
          <a:stretch>
            <a:fillRect/>
          </a:stretch>
        </p:blipFill>
        <p:spPr>
          <a:xfrm>
            <a:off x="6732270" y="2860040"/>
            <a:ext cx="2232025" cy="2162810"/>
          </a:xfrm>
          <a:prstGeom prst="rect">
            <a:avLst/>
          </a:prstGeom>
        </p:spPr>
      </p:pic>
      <p:pic>
        <p:nvPicPr>
          <p:cNvPr id="3" name="图片 2" descr="low-fi1"/>
          <p:cNvPicPr>
            <a:picLocks noChangeAspect="1"/>
          </p:cNvPicPr>
          <p:nvPr>
            <p:custDataLst>
              <p:tags r:id="rId2"/>
            </p:custDataLst>
          </p:nvPr>
        </p:nvPicPr>
        <p:blipFill>
          <a:blip r:embed="rId7"/>
          <a:stretch>
            <a:fillRect/>
          </a:stretch>
        </p:blipFill>
        <p:spPr>
          <a:xfrm>
            <a:off x="976630" y="1291590"/>
            <a:ext cx="3724275" cy="3098800"/>
          </a:xfrm>
          <a:prstGeom prst="rect">
            <a:avLst/>
          </a:prstGeom>
        </p:spPr>
      </p:pic>
      <p:pic>
        <p:nvPicPr>
          <p:cNvPr id="4" name="图片 3" descr="low-fi2"/>
          <p:cNvPicPr>
            <a:picLocks noChangeAspect="1"/>
          </p:cNvPicPr>
          <p:nvPr>
            <p:custDataLst>
              <p:tags r:id="rId3"/>
            </p:custDataLst>
          </p:nvPr>
        </p:nvPicPr>
        <p:blipFill>
          <a:blip r:embed="rId8"/>
          <a:stretch>
            <a:fillRect/>
          </a:stretch>
        </p:blipFill>
        <p:spPr>
          <a:xfrm>
            <a:off x="5580380" y="148590"/>
            <a:ext cx="1552575" cy="2447290"/>
          </a:xfrm>
          <a:prstGeom prst="rect">
            <a:avLst/>
          </a:prstGeom>
        </p:spPr>
      </p:pic>
      <p:sp>
        <p:nvSpPr>
          <p:cNvPr id="5" name="矩形 4"/>
          <p:cNvSpPr/>
          <p:nvPr/>
        </p:nvSpPr>
        <p:spPr>
          <a:xfrm>
            <a:off x="1192530" y="2011680"/>
            <a:ext cx="864235" cy="1282700"/>
          </a:xfrm>
          <a:prstGeom prst="rect">
            <a:avLst/>
          </a:prstGeom>
          <a:solidFill>
            <a:schemeClr val="accent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5" idx="1"/>
          </p:cNvCxnSpPr>
          <p:nvPr/>
        </p:nvCxnSpPr>
        <p:spPr>
          <a:xfrm flipH="1" flipV="1">
            <a:off x="827405" y="2571750"/>
            <a:ext cx="365125" cy="81280"/>
          </a:xfrm>
          <a:prstGeom prst="straightConnector1">
            <a:avLst/>
          </a:prstGeom>
          <a:ln w="28575" cmpd="sng">
            <a:solidFill>
              <a:srgbClr val="A754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5560" y="2283460"/>
            <a:ext cx="908050" cy="521970"/>
          </a:xfrm>
          <a:prstGeom prst="rect">
            <a:avLst/>
          </a:prstGeom>
          <a:noFill/>
        </p:spPr>
        <p:txBody>
          <a:bodyPr wrap="square" rtlCol="0">
            <a:spAutoFit/>
          </a:bodyPr>
          <a:lstStyle/>
          <a:p>
            <a:r>
              <a:rPr lang="en-US" altLang="zh-CN" i="1">
                <a:solidFill>
                  <a:srgbClr val="A75450"/>
                </a:solidFill>
                <a:latin typeface="Comic Sans MS" panose="030F0702030302020204" charset="0"/>
                <a:cs typeface="Comic Sans MS" panose="030F0702030302020204" charset="0"/>
              </a:rPr>
              <a:t>Physical button</a:t>
            </a:r>
          </a:p>
        </p:txBody>
      </p:sp>
      <p:sp>
        <p:nvSpPr>
          <p:cNvPr id="8" name="矩形 7"/>
          <p:cNvSpPr/>
          <p:nvPr/>
        </p:nvSpPr>
        <p:spPr>
          <a:xfrm>
            <a:off x="3856990" y="1724025"/>
            <a:ext cx="273050" cy="376555"/>
          </a:xfrm>
          <a:prstGeom prst="rect">
            <a:avLst/>
          </a:prstGeom>
          <a:solidFill>
            <a:schemeClr val="accent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endParaRPr lang="zh-CN" altLang="en-US">
              <a:sym typeface="+mn-ea"/>
            </a:endParaRPr>
          </a:p>
        </p:txBody>
      </p:sp>
      <p:sp>
        <p:nvSpPr>
          <p:cNvPr id="9" name="矩形 8"/>
          <p:cNvSpPr/>
          <p:nvPr/>
        </p:nvSpPr>
        <p:spPr>
          <a:xfrm>
            <a:off x="3856990" y="3091815"/>
            <a:ext cx="273050" cy="376555"/>
          </a:xfrm>
          <a:prstGeom prst="rect">
            <a:avLst/>
          </a:prstGeom>
          <a:solidFill>
            <a:schemeClr val="accent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endParaRPr lang="zh-CN" altLang="en-US">
              <a:sym typeface="+mn-ea"/>
            </a:endParaRPr>
          </a:p>
        </p:txBody>
      </p:sp>
      <p:sp>
        <p:nvSpPr>
          <p:cNvPr id="11" name="文本框 10"/>
          <p:cNvSpPr txBox="1"/>
          <p:nvPr/>
        </p:nvSpPr>
        <p:spPr>
          <a:xfrm>
            <a:off x="4283710" y="2418080"/>
            <a:ext cx="1075690" cy="306705"/>
          </a:xfrm>
          <a:prstGeom prst="rect">
            <a:avLst/>
          </a:prstGeom>
          <a:noFill/>
        </p:spPr>
        <p:txBody>
          <a:bodyPr wrap="square" rtlCol="0">
            <a:spAutoFit/>
          </a:bodyPr>
          <a:lstStyle/>
          <a:p>
            <a:r>
              <a:rPr lang="en-US" altLang="zh-CN" i="1">
                <a:solidFill>
                  <a:srgbClr val="A75450"/>
                </a:solidFill>
                <a:latin typeface="Comic Sans MS" panose="030F0702030302020204" charset="0"/>
                <a:cs typeface="Comic Sans MS" panose="030F0702030302020204" charset="0"/>
              </a:rPr>
              <a:t>Speakers</a:t>
            </a:r>
          </a:p>
        </p:txBody>
      </p:sp>
      <p:sp>
        <p:nvSpPr>
          <p:cNvPr id="12" name="矩形 11"/>
          <p:cNvSpPr/>
          <p:nvPr/>
        </p:nvSpPr>
        <p:spPr>
          <a:xfrm>
            <a:off x="2123440" y="1734185"/>
            <a:ext cx="1666240" cy="1772285"/>
          </a:xfrm>
          <a:prstGeom prst="rect">
            <a:avLst/>
          </a:prstGeom>
          <a:solidFill>
            <a:schemeClr val="tx2">
              <a:lumMod val="90000"/>
              <a:alpha val="37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60320" y="4243705"/>
            <a:ext cx="908050" cy="306705"/>
          </a:xfrm>
          <a:prstGeom prst="rect">
            <a:avLst/>
          </a:prstGeom>
          <a:noFill/>
        </p:spPr>
        <p:txBody>
          <a:bodyPr wrap="square" rtlCol="0">
            <a:spAutoFit/>
          </a:bodyPr>
          <a:lstStyle/>
          <a:p>
            <a:r>
              <a:rPr lang="en-US" altLang="zh-CN" i="1">
                <a:solidFill>
                  <a:srgbClr val="A75450"/>
                </a:solidFill>
                <a:latin typeface="Comic Sans MS" panose="030F0702030302020204" charset="0"/>
                <a:cs typeface="Comic Sans MS" panose="030F0702030302020204" charset="0"/>
              </a:rPr>
              <a:t>Screen</a:t>
            </a:r>
          </a:p>
        </p:txBody>
      </p:sp>
      <p:cxnSp>
        <p:nvCxnSpPr>
          <p:cNvPr id="14" name="直接箭头连接符 13"/>
          <p:cNvCxnSpPr>
            <a:stCxn id="12" idx="2"/>
            <a:endCxn id="13" idx="0"/>
          </p:cNvCxnSpPr>
          <p:nvPr/>
        </p:nvCxnSpPr>
        <p:spPr>
          <a:xfrm>
            <a:off x="2956560" y="3506470"/>
            <a:ext cx="57785" cy="737235"/>
          </a:xfrm>
          <a:prstGeom prst="straightConnector1">
            <a:avLst/>
          </a:prstGeom>
          <a:ln w="28575" cmpd="sng">
            <a:solidFill>
              <a:srgbClr val="A754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91640" y="4716145"/>
            <a:ext cx="2360930" cy="337185"/>
          </a:xfrm>
          <a:prstGeom prst="rect">
            <a:avLst/>
          </a:prstGeom>
          <a:noFill/>
        </p:spPr>
        <p:txBody>
          <a:bodyPr wrap="square" rtlCol="0">
            <a:spAutoFit/>
          </a:bodyPr>
          <a:lstStyle/>
          <a:p>
            <a:r>
              <a:rPr lang="en-US" altLang="zh-CN" sz="1600" b="1">
                <a:solidFill>
                  <a:srgbClr val="3B5EA2"/>
                </a:solidFill>
                <a:latin typeface="Comic Sans MS" panose="030F0702030302020204" charset="0"/>
                <a:cs typeface="Comic Sans MS" panose="030F0702030302020204" charset="0"/>
              </a:rPr>
              <a:t>Landscape Mode</a:t>
            </a:r>
          </a:p>
        </p:txBody>
      </p:sp>
      <p:sp>
        <p:nvSpPr>
          <p:cNvPr id="16" name="文本框 15"/>
          <p:cNvSpPr txBox="1"/>
          <p:nvPr/>
        </p:nvSpPr>
        <p:spPr>
          <a:xfrm>
            <a:off x="7236460" y="1203960"/>
            <a:ext cx="1888490" cy="337185"/>
          </a:xfrm>
          <a:prstGeom prst="rect">
            <a:avLst/>
          </a:prstGeom>
          <a:noFill/>
        </p:spPr>
        <p:txBody>
          <a:bodyPr wrap="square" rtlCol="0">
            <a:spAutoFit/>
          </a:bodyPr>
          <a:lstStyle/>
          <a:p>
            <a:r>
              <a:rPr lang="en-US" altLang="zh-CN" sz="1600" b="1">
                <a:solidFill>
                  <a:srgbClr val="3B5EA2"/>
                </a:solidFill>
                <a:latin typeface="Comic Sans MS" panose="030F0702030302020204" charset="0"/>
                <a:cs typeface="Comic Sans MS" panose="030F0702030302020204" charset="0"/>
              </a:rPr>
              <a:t>Portrait Mode</a:t>
            </a:r>
          </a:p>
        </p:txBody>
      </p:sp>
      <p:sp>
        <p:nvSpPr>
          <p:cNvPr id="17" name="文本框 16"/>
          <p:cNvSpPr txBox="1"/>
          <p:nvPr/>
        </p:nvSpPr>
        <p:spPr>
          <a:xfrm>
            <a:off x="5507990" y="3579495"/>
            <a:ext cx="1888490" cy="337185"/>
          </a:xfrm>
          <a:prstGeom prst="rect">
            <a:avLst/>
          </a:prstGeom>
          <a:noFill/>
        </p:spPr>
        <p:txBody>
          <a:bodyPr wrap="square" rtlCol="0">
            <a:spAutoFit/>
          </a:bodyPr>
          <a:lstStyle/>
          <a:p>
            <a:r>
              <a:rPr lang="en-US" altLang="zh-CN" sz="1600" b="1">
                <a:solidFill>
                  <a:srgbClr val="3B5EA2"/>
                </a:solidFill>
                <a:latin typeface="Comic Sans MS" panose="030F0702030302020204" charset="0"/>
                <a:cs typeface="Comic Sans MS" panose="030F0702030302020204" charset="0"/>
              </a:rPr>
              <a:t>Desktop Mode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6" name="Google Shape;356;p41"/>
          <p:cNvSpPr txBox="1">
            <a:spLocks noGrp="1"/>
          </p:cNvSpPr>
          <p:nvPr/>
        </p:nvSpPr>
        <p:spPr>
          <a:xfrm>
            <a:off x="179705" y="135255"/>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3200" dirty="0">
                <a:solidFill>
                  <a:schemeClr val="tx1"/>
                </a:solidFill>
              </a:rPr>
              <a:t>Function and workflow</a:t>
            </a:r>
          </a:p>
        </p:txBody>
      </p:sp>
      <p:pic>
        <p:nvPicPr>
          <p:cNvPr id="5" name="图片 4"/>
          <p:cNvPicPr>
            <a:picLocks noChangeAspect="1"/>
          </p:cNvPicPr>
          <p:nvPr/>
        </p:nvPicPr>
        <p:blipFill>
          <a:blip r:embed="rId3"/>
          <a:stretch>
            <a:fillRect/>
          </a:stretch>
        </p:blipFill>
        <p:spPr>
          <a:xfrm>
            <a:off x="4787900" y="1700530"/>
            <a:ext cx="3432175" cy="2512060"/>
          </a:xfrm>
          <a:prstGeom prst="rect">
            <a:avLst/>
          </a:prstGeom>
        </p:spPr>
      </p:pic>
      <p:sp>
        <p:nvSpPr>
          <p:cNvPr id="15" name="文本框 14"/>
          <p:cNvSpPr txBox="1"/>
          <p:nvPr/>
        </p:nvSpPr>
        <p:spPr>
          <a:xfrm>
            <a:off x="971550" y="4443730"/>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Home</a:t>
            </a:r>
          </a:p>
        </p:txBody>
      </p:sp>
      <p:pic>
        <p:nvPicPr>
          <p:cNvPr id="6" name="图片 5"/>
          <p:cNvPicPr>
            <a:picLocks noChangeAspect="1"/>
          </p:cNvPicPr>
          <p:nvPr/>
        </p:nvPicPr>
        <p:blipFill>
          <a:blip r:embed="rId4"/>
          <a:stretch>
            <a:fillRect/>
          </a:stretch>
        </p:blipFill>
        <p:spPr>
          <a:xfrm>
            <a:off x="467360" y="1635760"/>
            <a:ext cx="3496945" cy="2641600"/>
          </a:xfrm>
          <a:prstGeom prst="rect">
            <a:avLst/>
          </a:prstGeom>
        </p:spPr>
      </p:pic>
      <p:sp>
        <p:nvSpPr>
          <p:cNvPr id="7" name="文本框 6"/>
          <p:cNvSpPr txBox="1"/>
          <p:nvPr/>
        </p:nvSpPr>
        <p:spPr>
          <a:xfrm>
            <a:off x="683895" y="771525"/>
            <a:ext cx="6308725" cy="607695"/>
          </a:xfrm>
          <a:prstGeom prst="rect">
            <a:avLst/>
          </a:prstGeom>
          <a:noFill/>
        </p:spPr>
        <p:txBody>
          <a:bodyPr wrap="none" rtlCol="0" anchor="t">
            <a:spAutoFit/>
          </a:bodyPr>
          <a:lstStyle/>
          <a:p>
            <a:pPr algn="l">
              <a:lnSpc>
                <a:spcPct val="120000"/>
              </a:lnSpc>
            </a:pPr>
            <a:r>
              <a:rPr lang="en-US" dirty="0">
                <a:solidFill>
                  <a:schemeClr val="tx1">
                    <a:lumMod val="50000"/>
                    <a:lumOff val="50000"/>
                  </a:schemeClr>
                </a:solidFill>
                <a:latin typeface="Comic Sans MS" panose="030F0702030302020204" charset="0"/>
                <a:cs typeface="Comic Sans MS" panose="030F0702030302020204" charset="0"/>
                <a:sym typeface="+mn-ea"/>
              </a:rPr>
              <a:t>Functions: </a:t>
            </a:r>
            <a:r>
              <a:rPr lang="en-US" dirty="0">
                <a:solidFill>
                  <a:schemeClr val="tx1"/>
                </a:solidFill>
                <a:latin typeface="Comic Sans MS" panose="030F0702030302020204" charset="0"/>
                <a:cs typeface="Comic Sans MS" panose="030F0702030302020204" charset="0"/>
                <a:sym typeface="+mn-ea"/>
              </a:rPr>
              <a:t>phone call, wechat, event reminder, househole applicans control</a:t>
            </a:r>
          </a:p>
          <a:p>
            <a:pPr algn="l">
              <a:lnSpc>
                <a:spcPct val="120000"/>
              </a:lnSpc>
            </a:pPr>
            <a:r>
              <a:rPr lang="en-US" dirty="0">
                <a:solidFill>
                  <a:schemeClr val="tx1">
                    <a:lumMod val="50000"/>
                    <a:lumOff val="50000"/>
                  </a:schemeClr>
                </a:solidFill>
                <a:latin typeface="Comic Sans MS" panose="030F0702030302020204" charset="0"/>
                <a:cs typeface="Comic Sans MS" panose="030F0702030302020204" charset="0"/>
              </a:rPr>
              <a:t>Operation: </a:t>
            </a:r>
            <a:r>
              <a:rPr lang="en-US" altLang="zh-CN">
                <a:latin typeface="Comic Sans MS" panose="030F0702030302020204" charset="0"/>
                <a:cs typeface="Comic Sans MS" panose="030F0702030302020204" charset="0"/>
              </a:rPr>
              <a:t>press buttons, speak</a:t>
            </a:r>
          </a:p>
        </p:txBody>
      </p:sp>
      <p:sp>
        <p:nvSpPr>
          <p:cNvPr id="8" name="文本框 7"/>
          <p:cNvSpPr txBox="1"/>
          <p:nvPr/>
        </p:nvSpPr>
        <p:spPr>
          <a:xfrm>
            <a:off x="5363845" y="4371975"/>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Phone-calls relative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010" y="2237105"/>
            <a:ext cx="6253480" cy="1085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sym typeface="+mn-ea"/>
              </a:rPr>
              <a:t>Medium-fi Prototype</a:t>
            </a:r>
            <a:endParaRPr dirty="0">
              <a:solidFill>
                <a:schemeClr val="tx1"/>
              </a:solidFill>
            </a:endParaRPr>
          </a:p>
        </p:txBody>
      </p:sp>
      <p:sp>
        <p:nvSpPr>
          <p:cNvPr id="340" name="Google Shape;340;p39"/>
          <p:cNvSpPr txBox="1">
            <a:spLocks noGrp="1"/>
          </p:cNvSpPr>
          <p:nvPr>
            <p:ph type="title" idx="2"/>
          </p:nvPr>
        </p:nvSpPr>
        <p:spPr>
          <a:xfrm>
            <a:off x="539750" y="1347470"/>
            <a:ext cx="1437005" cy="1101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dirty="0">
                <a:solidFill>
                  <a:schemeClr val="tx1"/>
                </a:solidFill>
              </a:rPr>
              <a:t>0</a:t>
            </a:r>
            <a:r>
              <a:rPr lang="en-US" sz="6000" dirty="0">
                <a:solidFill>
                  <a:schemeClr val="tx1"/>
                </a:solidFill>
              </a:rPr>
              <a:t>5</a:t>
            </a:r>
            <a:r>
              <a:rPr lang="en-GB" sz="6000" dirty="0">
                <a:solidFill>
                  <a:schemeClr val="tx1"/>
                </a:solidFill>
              </a:rPr>
              <a:t>.</a:t>
            </a:r>
            <a:endParaRPr sz="6000" dirty="0">
              <a:solidFill>
                <a:schemeClr val="tx1"/>
              </a:solidFill>
            </a:endParaRPr>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
        <p:nvSpPr>
          <p:cNvPr id="341" name="Google Shape;341;p39"/>
          <p:cNvSpPr txBox="1">
            <a:spLocks noGrp="1"/>
          </p:cNvSpPr>
          <p:nvPr>
            <p:ph type="subTitle" idx="1"/>
          </p:nvPr>
        </p:nvSpPr>
        <p:spPr>
          <a:xfrm>
            <a:off x="715010" y="3322320"/>
            <a:ext cx="5671820" cy="319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On-Screen Interactive</a:t>
            </a:r>
            <a:r>
              <a:rPr lang="en-US" altLang="en-GB" dirty="0">
                <a:solidFill>
                  <a:schemeClr val="tx1"/>
                </a:solidFill>
              </a:rPr>
              <a:t> </a:t>
            </a:r>
            <a:r>
              <a:rPr lang="en-GB" dirty="0">
                <a:solidFill>
                  <a:schemeClr val="tx1"/>
                </a:solidFill>
              </a:rPr>
              <a:t>Wireframe</a:t>
            </a:r>
            <a:r>
              <a:rPr lang="zh-CN" altLang="en-GB" dirty="0">
                <a:solidFill>
                  <a:schemeClr val="tx1"/>
                </a:solidFill>
                <a:ea typeface="宋体" panose="02010600030101010101" pitchFamily="2" charset="-122"/>
              </a:rPr>
              <a:t>，</a:t>
            </a:r>
            <a:r>
              <a:rPr lang="en-US" altLang="zh-CN" dirty="0">
                <a:solidFill>
                  <a:schemeClr val="tx1"/>
                </a:solidFill>
                <a:ea typeface="宋体" panose="02010600030101010101" pitchFamily="2" charset="-122"/>
              </a:rPr>
              <a:t>detailed version of low-fi prototype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6"/>
        <p:cNvGrpSpPr/>
        <p:nvPr/>
      </p:nvGrpSpPr>
      <p:grpSpPr>
        <a:xfrm>
          <a:off x="0" y="0"/>
          <a:ext cx="0" cy="0"/>
          <a:chOff x="0" y="0"/>
          <a:chExt cx="0" cy="0"/>
        </a:xfrm>
      </p:grpSpPr>
      <p:sp>
        <p:nvSpPr>
          <p:cNvPr id="585"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552083" y="-81359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6" name="Google Shape;356;p41"/>
          <p:cNvSpPr txBox="1">
            <a:spLocks noGrp="1"/>
          </p:cNvSpPr>
          <p:nvPr/>
        </p:nvSpPr>
        <p:spPr>
          <a:xfrm>
            <a:off x="179705" y="135255"/>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2800" dirty="0">
                <a:solidFill>
                  <a:schemeClr val="tx1"/>
                </a:solidFill>
              </a:rPr>
              <a:t>Mid-fi prototype design</a:t>
            </a:r>
          </a:p>
        </p:txBody>
      </p:sp>
      <p:pic>
        <p:nvPicPr>
          <p:cNvPr id="2" name="图片 1" descr="interaction"/>
          <p:cNvPicPr>
            <a:picLocks noChangeAspect="1"/>
          </p:cNvPicPr>
          <p:nvPr/>
        </p:nvPicPr>
        <p:blipFill>
          <a:blip r:embed="rId3"/>
          <a:srcRect r="17026"/>
          <a:stretch>
            <a:fillRect/>
          </a:stretch>
        </p:blipFill>
        <p:spPr>
          <a:xfrm>
            <a:off x="5292090" y="267970"/>
            <a:ext cx="3261360" cy="4416425"/>
          </a:xfrm>
          <a:prstGeom prst="rect">
            <a:avLst/>
          </a:prstGeom>
        </p:spPr>
      </p:pic>
      <p:sp>
        <p:nvSpPr>
          <p:cNvPr id="16" name="文本框 15"/>
          <p:cNvSpPr txBox="1"/>
          <p:nvPr/>
        </p:nvSpPr>
        <p:spPr>
          <a:xfrm>
            <a:off x="395605" y="843915"/>
            <a:ext cx="4380865" cy="927100"/>
          </a:xfrm>
          <a:prstGeom prst="rect">
            <a:avLst/>
          </a:prstGeom>
          <a:noFill/>
        </p:spPr>
        <p:txBody>
          <a:bodyPr wrap="square" rtlCol="0">
            <a:spAutoFit/>
          </a:bodyPr>
          <a:lstStyle/>
          <a:p>
            <a:pPr marL="342900" indent="-342900">
              <a:lnSpc>
                <a:spcPct val="120000"/>
              </a:lnSpc>
              <a:buFont typeface="Wingdings" panose="05000000000000000000" charset="0"/>
              <a:buChar char="n"/>
            </a:pPr>
            <a:r>
              <a:rPr lang="en-US" sz="1600" b="1" i="1">
                <a:solidFill>
                  <a:schemeClr val="tx1">
                    <a:lumMod val="75000"/>
                    <a:lumOff val="25000"/>
                  </a:schemeClr>
                </a:solidFill>
                <a:latin typeface="Times New Roman" panose="02020603050405020304" pitchFamily="18" charset="0"/>
                <a:cs typeface="Times New Roman" panose="02020603050405020304" pitchFamily="18" charset="0"/>
              </a:rPr>
              <a:t>Implement Tool:</a:t>
            </a:r>
            <a:r>
              <a:rPr lang="en-US" sz="1600" b="1" i="1">
                <a:latin typeface="Times New Roman" panose="02020603050405020304" pitchFamily="18" charset="0"/>
                <a:cs typeface="Times New Roman" panose="02020603050405020304" pitchFamily="18" charset="0"/>
              </a:rPr>
              <a:t> </a:t>
            </a:r>
            <a:r>
              <a:rPr lang="en-US" sz="1600" b="1">
                <a:solidFill>
                  <a:schemeClr val="bg2">
                    <a:lumMod val="75000"/>
                  </a:schemeClr>
                </a:solidFill>
                <a:latin typeface="Times New Roman" panose="02020603050405020304" pitchFamily="18" charset="0"/>
                <a:cs typeface="Times New Roman" panose="02020603050405020304" pitchFamily="18" charset="0"/>
              </a:rPr>
              <a:t>Figma</a:t>
            </a:r>
          </a:p>
          <a:p>
            <a:pPr marL="342900" indent="-342900">
              <a:lnSpc>
                <a:spcPct val="120000"/>
              </a:lnSpc>
              <a:buFont typeface="Wingdings" panose="05000000000000000000" charset="0"/>
              <a:buChar char="n"/>
            </a:pPr>
            <a:r>
              <a:rPr lang="en-US" sz="1600" b="1" i="1">
                <a:solidFill>
                  <a:schemeClr val="tx1">
                    <a:lumMod val="75000"/>
                    <a:lumOff val="25000"/>
                  </a:schemeClr>
                </a:solidFill>
                <a:latin typeface="Times New Roman" panose="02020603050405020304" pitchFamily="18" charset="0"/>
                <a:cs typeface="Times New Roman" panose="02020603050405020304" pitchFamily="18" charset="0"/>
              </a:rPr>
              <a:t>Improvement Based-on: </a:t>
            </a:r>
            <a:r>
              <a:rPr lang="en-US" sz="1600" b="1">
                <a:solidFill>
                  <a:schemeClr val="bg2">
                    <a:lumMod val="75000"/>
                  </a:schemeClr>
                </a:solidFill>
                <a:latin typeface="Times New Roman" panose="02020603050405020304" pitchFamily="18" charset="0"/>
                <a:cs typeface="Times New Roman" panose="02020603050405020304" pitchFamily="18" charset="0"/>
              </a:rPr>
              <a:t>Low-fi prototype</a:t>
            </a:r>
          </a:p>
          <a:p>
            <a:pPr marL="342900" indent="-342900">
              <a:buFont typeface="Wingdings" panose="05000000000000000000" charset="0"/>
              <a:buChar char="n"/>
            </a:pPr>
            <a:endParaRPr lang="en-US" sz="16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5796280" y="4732020"/>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Link relationship</a:t>
            </a:r>
          </a:p>
        </p:txBody>
      </p:sp>
      <p:pic>
        <p:nvPicPr>
          <p:cNvPr id="4" name="图片 3" descr="main"/>
          <p:cNvPicPr>
            <a:picLocks noChangeAspect="1"/>
          </p:cNvPicPr>
          <p:nvPr/>
        </p:nvPicPr>
        <p:blipFill>
          <a:blip r:embed="rId4"/>
          <a:stretch>
            <a:fillRect/>
          </a:stretch>
        </p:blipFill>
        <p:spPr>
          <a:xfrm>
            <a:off x="489585" y="1708150"/>
            <a:ext cx="4286885" cy="2793365"/>
          </a:xfrm>
          <a:prstGeom prst="rect">
            <a:avLst/>
          </a:prstGeom>
        </p:spPr>
      </p:pic>
      <p:sp>
        <p:nvSpPr>
          <p:cNvPr id="5" name="文本框 4"/>
          <p:cNvSpPr txBox="1"/>
          <p:nvPr/>
        </p:nvSpPr>
        <p:spPr>
          <a:xfrm>
            <a:off x="1403985" y="4684395"/>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Main menu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6"/>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43743" y="169051"/>
            <a:ext cx="728663" cy="579194"/>
          </a:xfrm>
          <a:prstGeom prst="rect">
            <a:avLst/>
          </a:prstGeom>
        </p:spPr>
      </p:pic>
      <p:sp>
        <p:nvSpPr>
          <p:cNvPr id="567" name="Google Shape;567;p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sym typeface="+mn-ea"/>
              </a:rPr>
              <a:t>Corrections </a:t>
            </a:r>
          </a:p>
        </p:txBody>
      </p:sp>
      <p:sp>
        <p:nvSpPr>
          <p:cNvPr id="568" name="Google Shape;568;p53"/>
          <p:cNvSpPr txBox="1"/>
          <p:nvPr/>
        </p:nvSpPr>
        <p:spPr>
          <a:xfrm>
            <a:off x="1609090" y="1376680"/>
            <a:ext cx="5172075" cy="437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Modified the message sending hierarchy</a:t>
            </a:r>
          </a:p>
        </p:txBody>
      </p:sp>
      <p:sp>
        <p:nvSpPr>
          <p:cNvPr id="569" name="Google Shape;569;p53"/>
          <p:cNvSpPr txBox="1"/>
          <p:nvPr/>
        </p:nvSpPr>
        <p:spPr>
          <a:xfrm>
            <a:off x="872407" y="1355743"/>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solidFill>
                  <a:schemeClr val="tx1"/>
                </a:solidFill>
                <a:latin typeface="Russo One"/>
                <a:ea typeface="Russo One"/>
                <a:cs typeface="Russo One"/>
                <a:sym typeface="Russo One"/>
              </a:rPr>
              <a:t>01.</a:t>
            </a:r>
            <a:endParaRPr sz="2400">
              <a:solidFill>
                <a:schemeClr val="tx1"/>
              </a:solidFill>
              <a:latin typeface="Russo One"/>
              <a:ea typeface="Russo One"/>
              <a:cs typeface="Russo One"/>
              <a:sym typeface="Russo One"/>
            </a:endParaRPr>
          </a:p>
        </p:txBody>
      </p:sp>
      <p:sp>
        <p:nvSpPr>
          <p:cNvPr id="571" name="Google Shape;571;p53"/>
          <p:cNvSpPr txBox="1"/>
          <p:nvPr/>
        </p:nvSpPr>
        <p:spPr>
          <a:xfrm>
            <a:off x="1609127" y="2865416"/>
            <a:ext cx="6918351"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Optimized Wechat functions</a:t>
            </a:r>
          </a:p>
        </p:txBody>
      </p:sp>
      <p:sp>
        <p:nvSpPr>
          <p:cNvPr id="572" name="Google Shape;572;p53"/>
          <p:cNvSpPr txBox="1"/>
          <p:nvPr/>
        </p:nvSpPr>
        <p:spPr>
          <a:xfrm>
            <a:off x="872406" y="2102621"/>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tx1"/>
                </a:solidFill>
                <a:latin typeface="Russo One"/>
                <a:ea typeface="Russo One"/>
                <a:cs typeface="Russo One"/>
                <a:sym typeface="Russo One"/>
              </a:rPr>
              <a:t>02.</a:t>
            </a:r>
            <a:endParaRPr sz="2400" dirty="0">
              <a:solidFill>
                <a:schemeClr val="tx1"/>
              </a:solidFill>
              <a:latin typeface="Russo One"/>
              <a:ea typeface="Russo One"/>
              <a:cs typeface="Russo One"/>
              <a:sym typeface="Russo One"/>
            </a:endParaRPr>
          </a:p>
        </p:txBody>
      </p:sp>
      <p:sp>
        <p:nvSpPr>
          <p:cNvPr id="575" name="Google Shape;575;p53"/>
          <p:cNvSpPr txBox="1"/>
          <p:nvPr/>
        </p:nvSpPr>
        <p:spPr>
          <a:xfrm>
            <a:off x="1609090" y="2124075"/>
            <a:ext cx="6607810" cy="437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Russo One"/>
                <a:ea typeface="Russo One"/>
                <a:cs typeface="Russo One"/>
                <a:sym typeface="Russo One"/>
              </a:rPr>
              <a:t>Modified the interaction logic of the contact mode</a:t>
            </a:r>
          </a:p>
        </p:txBody>
      </p:sp>
      <p:sp>
        <p:nvSpPr>
          <p:cNvPr id="576" name="Google Shape;576;p53"/>
          <p:cNvSpPr txBox="1"/>
          <p:nvPr/>
        </p:nvSpPr>
        <p:spPr>
          <a:xfrm>
            <a:off x="872406" y="2844180"/>
            <a:ext cx="819900" cy="43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solidFill>
                  <a:schemeClr val="tx1"/>
                </a:solidFill>
                <a:latin typeface="Russo One"/>
                <a:ea typeface="Russo One"/>
                <a:cs typeface="Russo One"/>
                <a:sym typeface="Russo One"/>
              </a:rPr>
              <a:t>03.</a:t>
            </a:r>
            <a:endParaRPr sz="2400">
              <a:solidFill>
                <a:schemeClr val="tx1"/>
              </a:solidFill>
              <a:latin typeface="Russo One"/>
              <a:ea typeface="Russo One"/>
              <a:cs typeface="Russo One"/>
              <a:sym typeface="Russo One"/>
            </a:endParaRPr>
          </a:p>
        </p:txBody>
      </p:sp>
      <p:cxnSp>
        <p:nvCxnSpPr>
          <p:cNvPr id="580" name="Google Shape;580;p53"/>
          <p:cNvCxnSpPr/>
          <p:nvPr/>
        </p:nvCxnSpPr>
        <p:spPr>
          <a:xfrm>
            <a:off x="872413" y="1255738"/>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1" name="Google Shape;581;p53"/>
          <p:cNvCxnSpPr/>
          <p:nvPr/>
        </p:nvCxnSpPr>
        <p:spPr>
          <a:xfrm>
            <a:off x="872412" y="2000041"/>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2" name="Google Shape;582;p53"/>
          <p:cNvCxnSpPr/>
          <p:nvPr/>
        </p:nvCxnSpPr>
        <p:spPr>
          <a:xfrm>
            <a:off x="872412" y="2740650"/>
            <a:ext cx="5567700" cy="0"/>
          </a:xfrm>
          <a:prstGeom prst="straightConnector1">
            <a:avLst/>
          </a:prstGeom>
          <a:noFill/>
          <a:ln w="19050" cap="flat" cmpd="sng">
            <a:solidFill>
              <a:schemeClr val="dk2"/>
            </a:solidFill>
            <a:prstDash val="solid"/>
            <a:round/>
            <a:headEnd type="none" w="med" len="med"/>
            <a:tailEnd type="none" w="med" len="med"/>
          </a:ln>
        </p:spPr>
      </p:cxnSp>
      <p:cxnSp>
        <p:nvCxnSpPr>
          <p:cNvPr id="583" name="Google Shape;583;p53"/>
          <p:cNvCxnSpPr/>
          <p:nvPr/>
        </p:nvCxnSpPr>
        <p:spPr>
          <a:xfrm>
            <a:off x="872412" y="3477979"/>
            <a:ext cx="5567700" cy="0"/>
          </a:xfrm>
          <a:prstGeom prst="straightConnector1">
            <a:avLst/>
          </a:prstGeom>
          <a:noFill/>
          <a:ln w="19050" cap="flat" cmpd="sng">
            <a:solidFill>
              <a:schemeClr val="dk2"/>
            </a:solidFill>
            <a:prstDash val="solid"/>
            <a:round/>
            <a:headEnd type="none" w="med" len="med"/>
            <a:tailEnd type="none" w="med" len="med"/>
          </a:ln>
        </p:spPr>
      </p:cxnSp>
      <p:pic>
        <p:nvPicPr>
          <p:cNvPr id="584" name="Google Shape;584;p53"/>
          <p:cNvPicPr preferRelativeResize="0"/>
          <p:nvPr/>
        </p:nvPicPr>
        <p:blipFill>
          <a:blip r:embed="rId4"/>
          <a:stretch>
            <a:fillRect/>
          </a:stretch>
        </p:blipFill>
        <p:spPr>
          <a:xfrm>
            <a:off x="6911204" y="-891212"/>
            <a:ext cx="2799598" cy="2779792"/>
          </a:xfrm>
          <a:prstGeom prst="rect">
            <a:avLst/>
          </a:prstGeom>
          <a:noFill/>
          <a:ln>
            <a:noFill/>
          </a:ln>
        </p:spPr>
      </p:pic>
      <p:sp>
        <p:nvSpPr>
          <p:cNvPr id="585" name="Google Shape;585;p53"/>
          <p:cNvSpPr/>
          <p:nvPr/>
        </p:nvSpPr>
        <p:spPr>
          <a:xfrm rot="-3098454" flipH="1">
            <a:off x="8493806" y="133572"/>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682893" y="-11001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7" name="Google Shape;587;p53"/>
          <p:cNvSpPr/>
          <p:nvPr/>
        </p:nvSpPr>
        <p:spPr>
          <a:xfrm rot="-8157142">
            <a:off x="7385680" y="3678205"/>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8" name="Google Shape;588;p53"/>
          <p:cNvSpPr/>
          <p:nvPr/>
        </p:nvSpPr>
        <p:spPr>
          <a:xfrm rot="-8157142">
            <a:off x="7553199" y="3843426"/>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6"/>
        <p:cNvGrpSpPr/>
        <p:nvPr/>
      </p:nvGrpSpPr>
      <p:grpSpPr>
        <a:xfrm>
          <a:off x="0" y="0"/>
          <a:ext cx="0" cy="0"/>
          <a:chOff x="0" y="0"/>
          <a:chExt cx="0" cy="0"/>
        </a:xfrm>
      </p:grpSpPr>
      <p:sp>
        <p:nvSpPr>
          <p:cNvPr id="585"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552083" y="-81359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6" name="Google Shape;356;p41"/>
          <p:cNvSpPr txBox="1">
            <a:spLocks noGrp="1"/>
          </p:cNvSpPr>
          <p:nvPr/>
        </p:nvSpPr>
        <p:spPr>
          <a:xfrm>
            <a:off x="179705" y="135255"/>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2800" dirty="0">
                <a:solidFill>
                  <a:schemeClr val="tx1"/>
                </a:solidFill>
              </a:rPr>
              <a:t>3D prototype design</a:t>
            </a:r>
          </a:p>
        </p:txBody>
      </p:sp>
      <p:sp>
        <p:nvSpPr>
          <p:cNvPr id="16" name="文本框 15"/>
          <p:cNvSpPr txBox="1"/>
          <p:nvPr/>
        </p:nvSpPr>
        <p:spPr>
          <a:xfrm>
            <a:off x="395605" y="843915"/>
            <a:ext cx="4380865" cy="927100"/>
          </a:xfrm>
          <a:prstGeom prst="rect">
            <a:avLst/>
          </a:prstGeom>
          <a:noFill/>
        </p:spPr>
        <p:txBody>
          <a:bodyPr wrap="square" rtlCol="0">
            <a:spAutoFit/>
          </a:bodyPr>
          <a:lstStyle/>
          <a:p>
            <a:pPr marL="342900" indent="-342900">
              <a:lnSpc>
                <a:spcPct val="120000"/>
              </a:lnSpc>
              <a:buFont typeface="Wingdings" panose="05000000000000000000" charset="0"/>
              <a:buChar char="n"/>
            </a:pPr>
            <a:r>
              <a:rPr lang="en-US" sz="1600" b="1" i="1">
                <a:solidFill>
                  <a:schemeClr val="tx1">
                    <a:lumMod val="75000"/>
                    <a:lumOff val="25000"/>
                  </a:schemeClr>
                </a:solidFill>
                <a:latin typeface="Times New Roman" panose="02020603050405020304" pitchFamily="18" charset="0"/>
                <a:cs typeface="Times New Roman" panose="02020603050405020304" pitchFamily="18" charset="0"/>
              </a:rPr>
              <a:t>Implement Tool:</a:t>
            </a:r>
            <a:r>
              <a:rPr lang="en-US" sz="1600" b="1" i="1">
                <a:latin typeface="Times New Roman" panose="02020603050405020304" pitchFamily="18" charset="0"/>
                <a:cs typeface="Times New Roman" panose="02020603050405020304" pitchFamily="18" charset="0"/>
              </a:rPr>
              <a:t> SolidWorks</a:t>
            </a:r>
            <a:endParaRPr lang="en-US" sz="1600" b="1">
              <a:solidFill>
                <a:schemeClr val="bg2">
                  <a:lumMod val="75000"/>
                </a:schemeClr>
              </a:solidFill>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charset="0"/>
              <a:buChar char="n"/>
            </a:pPr>
            <a:r>
              <a:rPr lang="en-US" sz="1600" b="1" i="1">
                <a:solidFill>
                  <a:schemeClr val="tx1">
                    <a:lumMod val="75000"/>
                    <a:lumOff val="25000"/>
                  </a:schemeClr>
                </a:solidFill>
                <a:latin typeface="Times New Roman" panose="02020603050405020304" pitchFamily="18" charset="0"/>
                <a:cs typeface="Times New Roman" panose="02020603050405020304" pitchFamily="18" charset="0"/>
              </a:rPr>
              <a:t>Improvement Based-on: </a:t>
            </a:r>
            <a:r>
              <a:rPr lang="en-US" sz="1600" b="1">
                <a:solidFill>
                  <a:schemeClr val="bg2">
                    <a:lumMod val="75000"/>
                  </a:schemeClr>
                </a:solidFill>
                <a:latin typeface="Times New Roman" panose="02020603050405020304" pitchFamily="18" charset="0"/>
                <a:cs typeface="Times New Roman" panose="02020603050405020304" pitchFamily="18" charset="0"/>
              </a:rPr>
              <a:t>Mid-fi prototype</a:t>
            </a:r>
          </a:p>
          <a:p>
            <a:pPr marL="342900" indent="-342900">
              <a:buFont typeface="Wingdings" panose="05000000000000000000" charset="0"/>
              <a:buChar char="n"/>
            </a:pPr>
            <a:endParaRPr lang="en-US" sz="16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1403985" y="4684395"/>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Main menu</a:t>
            </a:r>
          </a:p>
        </p:txBody>
      </p:sp>
      <p:pic>
        <p:nvPicPr>
          <p:cNvPr id="3" name="图片 2" descr="R~@BSTDEFBUU}CTU{OLL%PR"/>
          <p:cNvPicPr>
            <a:picLocks noChangeAspect="1"/>
          </p:cNvPicPr>
          <p:nvPr/>
        </p:nvPicPr>
        <p:blipFill>
          <a:blip r:embed="rId3"/>
          <a:stretch>
            <a:fillRect/>
          </a:stretch>
        </p:blipFill>
        <p:spPr>
          <a:xfrm>
            <a:off x="323850" y="1563370"/>
            <a:ext cx="4741545" cy="2924810"/>
          </a:xfrm>
          <a:prstGeom prst="rect">
            <a:avLst/>
          </a:prstGeom>
        </p:spPr>
      </p:pic>
      <p:pic>
        <p:nvPicPr>
          <p:cNvPr id="6" name="图片 5" descr="`RY~Y7WDNK2S50CJAD3V~$J"/>
          <p:cNvPicPr>
            <a:picLocks noChangeAspect="1"/>
          </p:cNvPicPr>
          <p:nvPr/>
        </p:nvPicPr>
        <p:blipFill>
          <a:blip r:embed="rId4"/>
          <a:stretch>
            <a:fillRect/>
          </a:stretch>
        </p:blipFill>
        <p:spPr>
          <a:xfrm>
            <a:off x="5220335" y="135255"/>
            <a:ext cx="3694430" cy="1576070"/>
          </a:xfrm>
          <a:prstGeom prst="rect">
            <a:avLst/>
          </a:prstGeom>
        </p:spPr>
      </p:pic>
      <p:pic>
        <p:nvPicPr>
          <p:cNvPr id="7" name="图片 6" descr="`C7ICU7Q}P$8~79Y@([]7OL"/>
          <p:cNvPicPr>
            <a:picLocks noChangeAspect="1"/>
          </p:cNvPicPr>
          <p:nvPr/>
        </p:nvPicPr>
        <p:blipFill>
          <a:blip r:embed="rId5"/>
          <a:stretch>
            <a:fillRect/>
          </a:stretch>
        </p:blipFill>
        <p:spPr>
          <a:xfrm>
            <a:off x="5148580" y="1923415"/>
            <a:ext cx="3921125" cy="2247265"/>
          </a:xfrm>
          <a:prstGeom prst="rect">
            <a:avLst/>
          </a:prstGeom>
        </p:spPr>
      </p:pic>
      <p:sp>
        <p:nvSpPr>
          <p:cNvPr id="8" name="文本框 7"/>
          <p:cNvSpPr txBox="1"/>
          <p:nvPr/>
        </p:nvSpPr>
        <p:spPr>
          <a:xfrm>
            <a:off x="5974715" y="4488180"/>
            <a:ext cx="2360930" cy="337185"/>
          </a:xfrm>
          <a:prstGeom prst="rect">
            <a:avLst/>
          </a:prstGeom>
          <a:noFill/>
        </p:spPr>
        <p:txBody>
          <a:bodyPr wrap="square" rtlCol="0">
            <a:spAutoFit/>
          </a:bodyPr>
          <a:lstStyle/>
          <a:p>
            <a:pPr algn="ctr"/>
            <a:r>
              <a:rPr lang="en-US" altLang="zh-CN" sz="1600" b="1">
                <a:solidFill>
                  <a:srgbClr val="3B5EA2"/>
                </a:solidFill>
                <a:latin typeface="Comic Sans MS" panose="030F0702030302020204" charset="0"/>
                <a:cs typeface="Comic Sans MS" panose="030F0702030302020204" charset="0"/>
              </a:rPr>
              <a:t>Light to use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010" y="2284095"/>
            <a:ext cx="7157336" cy="976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tx1"/>
                </a:solidFill>
                <a:sym typeface="+mn-ea"/>
              </a:rPr>
              <a:t>Test: Group </a:t>
            </a:r>
            <a:br>
              <a:rPr lang="en-US" altLang="zh-CN" dirty="0">
                <a:solidFill>
                  <a:schemeClr val="tx1"/>
                </a:solidFill>
                <a:sym typeface="+mn-ea"/>
              </a:rPr>
            </a:br>
            <a:r>
              <a:rPr lang="en-US" altLang="zh-CN" dirty="0">
                <a:solidFill>
                  <a:schemeClr val="tx1"/>
                </a:solidFill>
                <a:sym typeface="+mn-ea"/>
              </a:rPr>
              <a:t>Heuristic Evaluation</a:t>
            </a:r>
          </a:p>
        </p:txBody>
      </p:sp>
      <p:sp>
        <p:nvSpPr>
          <p:cNvPr id="340" name="Google Shape;340;p39"/>
          <p:cNvSpPr txBox="1">
            <a:spLocks noGrp="1"/>
          </p:cNvSpPr>
          <p:nvPr>
            <p:ph type="title" idx="2"/>
          </p:nvPr>
        </p:nvSpPr>
        <p:spPr>
          <a:xfrm>
            <a:off x="539750" y="1347470"/>
            <a:ext cx="1437005" cy="1101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dirty="0">
                <a:solidFill>
                  <a:schemeClr val="tx1"/>
                </a:solidFill>
              </a:rPr>
              <a:t>0</a:t>
            </a:r>
            <a:r>
              <a:rPr lang="en-US" sz="6000" dirty="0">
                <a:solidFill>
                  <a:schemeClr val="tx1"/>
                </a:solidFill>
              </a:rPr>
              <a:t>6</a:t>
            </a:r>
            <a:r>
              <a:rPr lang="en-GB" sz="6000" dirty="0">
                <a:solidFill>
                  <a:schemeClr val="tx1"/>
                </a:solidFill>
              </a:rPr>
              <a:t>.</a:t>
            </a:r>
            <a:endParaRPr sz="6000" dirty="0">
              <a:solidFill>
                <a:schemeClr val="tx1"/>
              </a:solidFill>
            </a:endParaRPr>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35935" y="4155363"/>
            <a:ext cx="5041200" cy="0"/>
          </a:xfrm>
          <a:prstGeom prst="straightConnector1">
            <a:avLst/>
          </a:prstGeom>
          <a:noFill/>
          <a:ln w="19050" cap="flat" cmpd="sng">
            <a:solidFill>
              <a:schemeClr val="dk2"/>
            </a:solidFill>
            <a:prstDash val="solid"/>
            <a:round/>
            <a:headEnd type="none" w="med" len="med"/>
            <a:tailEnd type="none" w="med" len="med"/>
          </a:ln>
        </p:spPr>
      </p:cxnSp>
      <p:sp>
        <p:nvSpPr>
          <p:cNvPr id="341" name="Google Shape;341;p39"/>
          <p:cNvSpPr txBox="1">
            <a:spLocks noGrp="1"/>
          </p:cNvSpPr>
          <p:nvPr>
            <p:ph type="subTitle" idx="1"/>
          </p:nvPr>
        </p:nvSpPr>
        <p:spPr>
          <a:xfrm>
            <a:off x="683895" y="3651885"/>
            <a:ext cx="5671820" cy="319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Feedback &amp; Solutions</a:t>
            </a:r>
            <a:endParaRPr lang="en-US" dirty="0">
              <a:solidFill>
                <a:schemeClr val="tx1"/>
              </a:solidFill>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656"/>
        <p:cNvGrpSpPr/>
        <p:nvPr/>
      </p:nvGrpSpPr>
      <p:grpSpPr>
        <a:xfrm>
          <a:off x="0" y="0"/>
          <a:ext cx="0" cy="0"/>
          <a:chOff x="0" y="0"/>
          <a:chExt cx="0" cy="0"/>
        </a:xfrm>
      </p:grpSpPr>
      <p:sp>
        <p:nvSpPr>
          <p:cNvPr id="657" name="Google Shape;657;p58"/>
          <p:cNvSpPr txBox="1">
            <a:spLocks noGrp="1"/>
          </p:cNvSpPr>
          <p:nvPr>
            <p:ph type="title"/>
          </p:nvPr>
        </p:nvSpPr>
        <p:spPr>
          <a:xfrm>
            <a:off x="467905" y="267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800" dirty="0">
                <a:solidFill>
                  <a:schemeClr val="tx1"/>
                </a:solidFill>
              </a:rPr>
              <a:t>R</a:t>
            </a:r>
            <a:r>
              <a:rPr lang="en-US" altLang="zh-CN" sz="2800" dirty="0">
                <a:solidFill>
                  <a:schemeClr val="tx1"/>
                </a:solidFill>
              </a:rPr>
              <a:t>ecap: Our </a:t>
            </a:r>
            <a:r>
              <a:rPr lang="en-US" altLang="en-GB" sz="2800" dirty="0">
                <a:solidFill>
                  <a:schemeClr val="tx1"/>
                </a:solidFill>
              </a:rPr>
              <a:t>Evaluation Design</a:t>
            </a:r>
          </a:p>
        </p:txBody>
      </p:sp>
      <p:sp>
        <p:nvSpPr>
          <p:cNvPr id="658" name="Google Shape;658;p58"/>
          <p:cNvSpPr txBox="1"/>
          <p:nvPr/>
        </p:nvSpPr>
        <p:spPr>
          <a:xfrm>
            <a:off x="692150" y="1419225"/>
            <a:ext cx="2328545" cy="683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dirty="0">
                <a:solidFill>
                  <a:schemeClr val="bg2">
                    <a:lumMod val="40000"/>
                    <a:lumOff val="60000"/>
                  </a:schemeClr>
                </a:solidFill>
                <a:latin typeface="Russo One"/>
                <a:ea typeface="Russo One"/>
                <a:cs typeface="Russo One"/>
                <a:sym typeface="Russo One"/>
              </a:rPr>
              <a:t>Participants</a:t>
            </a:r>
          </a:p>
        </p:txBody>
      </p:sp>
      <p:sp>
        <p:nvSpPr>
          <p:cNvPr id="659" name="Google Shape;659;p58"/>
          <p:cNvSpPr txBox="1"/>
          <p:nvPr/>
        </p:nvSpPr>
        <p:spPr>
          <a:xfrm>
            <a:off x="754380" y="2089785"/>
            <a:ext cx="1177925" cy="815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latin typeface="Comic Sans MS" panose="030F0702030302020204" charset="0"/>
                <a:ea typeface="Mallanna"/>
                <a:cs typeface="Comic Sans MS" panose="030F0702030302020204" charset="0"/>
                <a:sym typeface="Mallanna"/>
              </a:rPr>
              <a:t>1 compere  1 operator  1 recorder </a:t>
            </a:r>
          </a:p>
          <a:p>
            <a:pPr marL="0" lvl="0" indent="0" algn="l" rtl="0">
              <a:spcBef>
                <a:spcPts val="0"/>
              </a:spcBef>
              <a:spcAft>
                <a:spcPts val="0"/>
              </a:spcAft>
              <a:buNone/>
            </a:pPr>
            <a:r>
              <a:rPr lang="en-US" dirty="0">
                <a:solidFill>
                  <a:schemeClr val="tx1"/>
                </a:solidFill>
                <a:latin typeface="Comic Sans MS" panose="030F0702030302020204" charset="0"/>
                <a:ea typeface="Mallanna"/>
                <a:cs typeface="Comic Sans MS" panose="030F0702030302020204" charset="0"/>
                <a:sym typeface="Mallanna"/>
              </a:rPr>
              <a:t>2 observers </a:t>
            </a:r>
          </a:p>
        </p:txBody>
      </p:sp>
      <p:cxnSp>
        <p:nvCxnSpPr>
          <p:cNvPr id="660" name="Google Shape;660;p58"/>
          <p:cNvCxnSpPr/>
          <p:nvPr/>
        </p:nvCxnSpPr>
        <p:spPr>
          <a:xfrm>
            <a:off x="739800" y="1413850"/>
            <a:ext cx="1986900" cy="0"/>
          </a:xfrm>
          <a:prstGeom prst="straightConnector1">
            <a:avLst/>
          </a:prstGeom>
          <a:noFill/>
          <a:ln w="19050" cap="flat" cmpd="sng">
            <a:solidFill>
              <a:srgbClr val="29235C"/>
            </a:solidFill>
            <a:prstDash val="solid"/>
            <a:round/>
            <a:headEnd type="none" w="med" len="med"/>
            <a:tailEnd type="none" w="med" len="med"/>
          </a:ln>
        </p:spPr>
      </p:cxnSp>
      <p:sp>
        <p:nvSpPr>
          <p:cNvPr id="661" name="Google Shape;661;p58"/>
          <p:cNvSpPr txBox="1"/>
          <p:nvPr/>
        </p:nvSpPr>
        <p:spPr>
          <a:xfrm>
            <a:off x="3508980" y="1419655"/>
            <a:ext cx="1986900" cy="6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solidFill>
                  <a:schemeClr val="bg2">
                    <a:lumMod val="40000"/>
                    <a:lumOff val="60000"/>
                  </a:schemeClr>
                </a:solidFill>
                <a:latin typeface="Russo One"/>
                <a:ea typeface="Russo One"/>
                <a:cs typeface="Russo One"/>
                <a:sym typeface="Russo One"/>
              </a:rPr>
              <a:t>Scenario</a:t>
            </a:r>
          </a:p>
        </p:txBody>
      </p:sp>
      <p:sp>
        <p:nvSpPr>
          <p:cNvPr id="662" name="Google Shape;662;p58"/>
          <p:cNvSpPr txBox="1"/>
          <p:nvPr/>
        </p:nvSpPr>
        <p:spPr>
          <a:xfrm>
            <a:off x="3491865" y="2033270"/>
            <a:ext cx="2531745" cy="4845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Use mid-fi prototype </a:t>
            </a:r>
            <a:r>
              <a:rPr lang="en-US" altLang="en-GB" dirty="0">
                <a:solidFill>
                  <a:schemeClr val="tx1"/>
                </a:solidFill>
                <a:highlight>
                  <a:srgbClr val="FFFF00"/>
                </a:highlight>
                <a:latin typeface="Comic Sans MS" panose="030F0702030302020204" charset="0"/>
                <a:ea typeface="Mallanna"/>
                <a:cs typeface="Comic Sans MS" panose="030F0702030302020204" charset="0"/>
                <a:sym typeface="Mallanna"/>
              </a:rPr>
              <a:t>with/without </a:t>
            </a:r>
            <a:r>
              <a:rPr lang="en-US" altLang="en-GB" dirty="0">
                <a:solidFill>
                  <a:schemeClr val="tx1"/>
                </a:solidFill>
                <a:latin typeface="Comic Sans MS" panose="030F0702030302020204" charset="0"/>
                <a:ea typeface="Mallanna"/>
                <a:cs typeface="Comic Sans MS" panose="030F0702030302020204" charset="0"/>
                <a:sym typeface="Mallanna"/>
              </a:rPr>
              <a:t>instruction</a:t>
            </a:r>
          </a:p>
        </p:txBody>
      </p:sp>
      <p:cxnSp>
        <p:nvCxnSpPr>
          <p:cNvPr id="663" name="Google Shape;663;p58"/>
          <p:cNvCxnSpPr/>
          <p:nvPr/>
        </p:nvCxnSpPr>
        <p:spPr>
          <a:xfrm>
            <a:off x="3586475" y="1413850"/>
            <a:ext cx="1986900" cy="0"/>
          </a:xfrm>
          <a:prstGeom prst="straightConnector1">
            <a:avLst/>
          </a:prstGeom>
          <a:noFill/>
          <a:ln w="19050" cap="flat" cmpd="sng">
            <a:solidFill>
              <a:srgbClr val="29235C"/>
            </a:solidFill>
            <a:prstDash val="solid"/>
            <a:round/>
            <a:headEnd type="none" w="med" len="med"/>
            <a:tailEnd type="none" w="med" len="med"/>
          </a:ln>
        </p:spPr>
      </p:cxnSp>
      <p:sp>
        <p:nvSpPr>
          <p:cNvPr id="664" name="Google Shape;664;p58"/>
          <p:cNvSpPr txBox="1"/>
          <p:nvPr/>
        </p:nvSpPr>
        <p:spPr>
          <a:xfrm>
            <a:off x="6433175" y="1413937"/>
            <a:ext cx="2018700" cy="683400"/>
          </a:xfrm>
          <a:prstGeom prst="rect">
            <a:avLst/>
          </a:prstGeom>
          <a:noFill/>
          <a:ln>
            <a:noFill/>
          </a:ln>
        </p:spPr>
        <p:txBody>
          <a:bodyPr spcFirstLastPara="1" wrap="square" lIns="91425" tIns="91425" rIns="91425" bIns="91425" anchor="ctr" anchorCtr="0">
            <a:noAutofit/>
          </a:bodyPr>
          <a:lstStyle/>
          <a:p>
            <a:pPr marL="0" lvl="0" algn="l" rtl="0">
              <a:spcBef>
                <a:spcPts val="0"/>
              </a:spcBef>
              <a:spcAft>
                <a:spcPts val="0"/>
              </a:spcAft>
              <a:buSzTx/>
              <a:buNone/>
            </a:pPr>
            <a:r>
              <a:rPr lang="en-US" altLang="en-GB" sz="2400" dirty="0">
                <a:solidFill>
                  <a:schemeClr val="bg2">
                    <a:lumMod val="40000"/>
                    <a:lumOff val="60000"/>
                  </a:schemeClr>
                </a:solidFill>
                <a:highlight>
                  <a:srgbClr val="FFFF00"/>
                </a:highlight>
                <a:latin typeface="Russo One"/>
                <a:ea typeface="Russo One"/>
                <a:cs typeface="Russo One"/>
                <a:sym typeface="Russo One"/>
              </a:rPr>
              <a:t>Tasks</a:t>
            </a:r>
          </a:p>
        </p:txBody>
      </p:sp>
      <p:sp>
        <p:nvSpPr>
          <p:cNvPr id="665" name="Google Shape;665;p58"/>
          <p:cNvSpPr txBox="1"/>
          <p:nvPr/>
        </p:nvSpPr>
        <p:spPr>
          <a:xfrm>
            <a:off x="6443980" y="1788795"/>
            <a:ext cx="2679065" cy="14103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1. call Wang on </a:t>
            </a:r>
            <a:r>
              <a:rPr lang="en-US" altLang="en-GB" dirty="0" err="1">
                <a:solidFill>
                  <a:schemeClr val="tx1"/>
                </a:solidFill>
                <a:latin typeface="Comic Sans MS" panose="030F0702030302020204" charset="0"/>
                <a:ea typeface="Mallanna"/>
                <a:cs typeface="Comic Sans MS" panose="030F0702030302020204" charset="0"/>
                <a:sym typeface="Mallanna"/>
              </a:rPr>
              <a:t>wechat</a:t>
            </a:r>
            <a:endParaRPr lang="en-US" altLang="en-GB" dirty="0">
              <a:solidFill>
                <a:schemeClr val="tx1"/>
              </a:solidFill>
              <a:latin typeface="Comic Sans MS" panose="030F0702030302020204" charset="0"/>
              <a:ea typeface="Mallanna"/>
              <a:cs typeface="Comic Sans MS" panose="030F0702030302020204" charset="0"/>
              <a:sym typeface="Mallanna"/>
            </a:endParaRPr>
          </a:p>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2. pay with Alipay</a:t>
            </a:r>
          </a:p>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3. check instructions for washing machine</a:t>
            </a:r>
          </a:p>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4.use message reading</a:t>
            </a:r>
          </a:p>
        </p:txBody>
      </p:sp>
      <p:cxnSp>
        <p:nvCxnSpPr>
          <p:cNvPr id="666" name="Google Shape;666;p58"/>
          <p:cNvCxnSpPr/>
          <p:nvPr/>
        </p:nvCxnSpPr>
        <p:spPr>
          <a:xfrm>
            <a:off x="6433200" y="1413850"/>
            <a:ext cx="1986900" cy="0"/>
          </a:xfrm>
          <a:prstGeom prst="straightConnector1">
            <a:avLst/>
          </a:prstGeom>
          <a:noFill/>
          <a:ln w="19050" cap="flat" cmpd="sng">
            <a:solidFill>
              <a:srgbClr val="29235C"/>
            </a:solidFill>
            <a:prstDash val="solid"/>
            <a:round/>
            <a:headEnd type="none" w="med" len="med"/>
            <a:tailEnd type="none" w="med" len="med"/>
          </a:ln>
        </p:spPr>
      </p:cxnSp>
      <p:sp>
        <p:nvSpPr>
          <p:cNvPr id="667" name="Google Shape;667;p58"/>
          <p:cNvSpPr txBox="1"/>
          <p:nvPr/>
        </p:nvSpPr>
        <p:spPr>
          <a:xfrm>
            <a:off x="2135215" y="3182959"/>
            <a:ext cx="2018700" cy="683400"/>
          </a:xfrm>
          <a:prstGeom prst="rect">
            <a:avLst/>
          </a:prstGeom>
          <a:noFill/>
          <a:ln>
            <a:noFill/>
          </a:ln>
        </p:spPr>
        <p:txBody>
          <a:bodyPr spcFirstLastPara="1" wrap="square" lIns="91425" tIns="91425" rIns="91425" bIns="91425" anchor="ctr" anchorCtr="0">
            <a:noAutofit/>
          </a:bodyPr>
          <a:lstStyle/>
          <a:p>
            <a:pPr marL="0" lvl="0" algn="l" rtl="0">
              <a:spcBef>
                <a:spcPts val="0"/>
              </a:spcBef>
              <a:spcAft>
                <a:spcPts val="0"/>
              </a:spcAft>
              <a:buSzTx/>
              <a:buNone/>
            </a:pPr>
            <a:r>
              <a:rPr lang="en-US" altLang="en-GB" sz="2400">
                <a:solidFill>
                  <a:schemeClr val="bg2">
                    <a:lumMod val="40000"/>
                    <a:lumOff val="60000"/>
                  </a:schemeClr>
                </a:solidFill>
                <a:latin typeface="Russo One"/>
                <a:ea typeface="Russo One"/>
                <a:cs typeface="Russo One"/>
                <a:sym typeface="Russo One"/>
              </a:rPr>
              <a:t>Metrics</a:t>
            </a:r>
          </a:p>
        </p:txBody>
      </p:sp>
      <p:sp>
        <p:nvSpPr>
          <p:cNvPr id="668" name="Google Shape;668;p58"/>
          <p:cNvSpPr txBox="1"/>
          <p:nvPr/>
        </p:nvSpPr>
        <p:spPr>
          <a:xfrm>
            <a:off x="2173605" y="3757295"/>
            <a:ext cx="2310765" cy="4127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dirty="0">
                <a:solidFill>
                  <a:schemeClr val="tx1"/>
                </a:solidFill>
                <a:latin typeface="Comic Sans MS" panose="030F0702030302020204" charset="0"/>
                <a:ea typeface="Mallanna"/>
                <a:cs typeface="Comic Sans MS" panose="030F0702030302020204" charset="0"/>
                <a:sym typeface="Mallanna"/>
              </a:rPr>
              <a:t>Several aspects to evaluate the product</a:t>
            </a:r>
          </a:p>
        </p:txBody>
      </p:sp>
      <p:cxnSp>
        <p:nvCxnSpPr>
          <p:cNvPr id="669" name="Google Shape;669;p58"/>
          <p:cNvCxnSpPr/>
          <p:nvPr/>
        </p:nvCxnSpPr>
        <p:spPr>
          <a:xfrm>
            <a:off x="2167015" y="3137489"/>
            <a:ext cx="1986900" cy="0"/>
          </a:xfrm>
          <a:prstGeom prst="straightConnector1">
            <a:avLst/>
          </a:prstGeom>
          <a:noFill/>
          <a:ln w="19050" cap="flat" cmpd="sng">
            <a:solidFill>
              <a:srgbClr val="29235C"/>
            </a:solidFill>
            <a:prstDash val="solid"/>
            <a:round/>
            <a:headEnd type="none" w="med" len="med"/>
            <a:tailEnd type="none" w="med" len="med"/>
          </a:ln>
        </p:spPr>
      </p:cxnSp>
      <p:sp>
        <p:nvSpPr>
          <p:cNvPr id="670" name="Google Shape;670;p58"/>
          <p:cNvSpPr txBox="1"/>
          <p:nvPr/>
        </p:nvSpPr>
        <p:spPr>
          <a:xfrm>
            <a:off x="4979035" y="3180080"/>
            <a:ext cx="2632075" cy="683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800" dirty="0">
                <a:solidFill>
                  <a:schemeClr val="bg2">
                    <a:lumMod val="40000"/>
                    <a:lumOff val="60000"/>
                  </a:schemeClr>
                </a:solidFill>
                <a:latin typeface="Russo One"/>
                <a:ea typeface="Russo One"/>
                <a:cs typeface="Russo One"/>
                <a:sym typeface="Russo One"/>
              </a:rPr>
              <a:t>Analysis &amp; Improvement</a:t>
            </a:r>
          </a:p>
        </p:txBody>
      </p:sp>
      <p:sp>
        <p:nvSpPr>
          <p:cNvPr id="671" name="Google Shape;671;p58"/>
          <p:cNvSpPr txBox="1"/>
          <p:nvPr/>
        </p:nvSpPr>
        <p:spPr>
          <a:xfrm>
            <a:off x="4979035" y="4013835"/>
            <a:ext cx="2003425" cy="4845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tx1"/>
                </a:solidFill>
                <a:latin typeface="Comic Sans MS" panose="030F0702030302020204" charset="0"/>
                <a:ea typeface="Mallanna"/>
                <a:cs typeface="Comic Sans MS" panose="030F0702030302020204" charset="0"/>
                <a:sym typeface="Mallanna"/>
              </a:rPr>
              <a:t>Analyse the result of experiment and iterate the products</a:t>
            </a:r>
          </a:p>
        </p:txBody>
      </p:sp>
      <p:cxnSp>
        <p:nvCxnSpPr>
          <p:cNvPr id="672" name="Google Shape;672;p58"/>
          <p:cNvCxnSpPr/>
          <p:nvPr/>
        </p:nvCxnSpPr>
        <p:spPr>
          <a:xfrm>
            <a:off x="4994817" y="3137489"/>
            <a:ext cx="1986900" cy="0"/>
          </a:xfrm>
          <a:prstGeom prst="straightConnector1">
            <a:avLst/>
          </a:prstGeom>
          <a:noFill/>
          <a:ln w="19050" cap="flat" cmpd="sng">
            <a:solidFill>
              <a:srgbClr val="29235C"/>
            </a:solidFill>
            <a:prstDash val="solid"/>
            <a:round/>
            <a:headEnd type="none" w="med" len="med"/>
            <a:tailEnd type="none" w="med" len="med"/>
          </a:ln>
        </p:spPr>
      </p:cxnSp>
      <p:sp>
        <p:nvSpPr>
          <p:cNvPr id="674" name="Google Shape;674;p58"/>
          <p:cNvSpPr/>
          <p:nvPr/>
        </p:nvSpPr>
        <p:spPr>
          <a:xfrm rot="-2756974">
            <a:off x="8307802" y="3107631"/>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8"/>
          <p:cNvSpPr/>
          <p:nvPr/>
        </p:nvSpPr>
        <p:spPr>
          <a:xfrm rot="-2756974">
            <a:off x="8136912" y="3280902"/>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8"/>
          <p:cNvSpPr/>
          <p:nvPr/>
        </p:nvSpPr>
        <p:spPr>
          <a:xfrm rot="-7586079">
            <a:off x="-1036217" y="2773892"/>
            <a:ext cx="1303238" cy="2704455"/>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8"/>
          <p:cNvSpPr/>
          <p:nvPr/>
        </p:nvSpPr>
        <p:spPr>
          <a:xfrm rot="-7586079">
            <a:off x="-816203" y="3077954"/>
            <a:ext cx="1303238" cy="2704455"/>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59;p58"/>
          <p:cNvSpPr txBox="1"/>
          <p:nvPr/>
        </p:nvSpPr>
        <p:spPr>
          <a:xfrm>
            <a:off x="2106930" y="2067560"/>
            <a:ext cx="641985" cy="815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solidFill>
                <a:latin typeface="Comic Sans MS" panose="030F0702030302020204" charset="0"/>
                <a:ea typeface="Mallanna"/>
                <a:cs typeface="Comic Sans MS" panose="030F0702030302020204" charset="0"/>
                <a:sym typeface="Mallanna"/>
              </a:rPr>
              <a:t>users </a:t>
            </a:r>
          </a:p>
        </p:txBody>
      </p:sp>
      <p:sp>
        <p:nvSpPr>
          <p:cNvPr id="2" name="Google Shape;659;p58"/>
          <p:cNvSpPr txBox="1"/>
          <p:nvPr/>
        </p:nvSpPr>
        <p:spPr>
          <a:xfrm>
            <a:off x="1907540" y="2200275"/>
            <a:ext cx="303530" cy="550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solidFill>
                <a:latin typeface="Comic Sans MS" panose="030F0702030302020204" charset="0"/>
                <a:ea typeface="Mallanna"/>
                <a:cs typeface="Comic Sans MS" panose="030F0702030302020204" charset="0"/>
                <a:sym typeface="Mallanna"/>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656"/>
        <p:cNvGrpSpPr/>
        <p:nvPr/>
      </p:nvGrpSpPr>
      <p:grpSpPr>
        <a:xfrm>
          <a:off x="0" y="0"/>
          <a:ext cx="0" cy="0"/>
          <a:chOff x="0" y="0"/>
          <a:chExt cx="0" cy="0"/>
        </a:xfrm>
      </p:grpSpPr>
      <p:sp>
        <p:nvSpPr>
          <p:cNvPr id="657" name="Google Shape;657;p58"/>
          <p:cNvSpPr txBox="1">
            <a:spLocks noGrp="1"/>
          </p:cNvSpPr>
          <p:nvPr>
            <p:ph type="title"/>
          </p:nvPr>
        </p:nvSpPr>
        <p:spPr>
          <a:xfrm>
            <a:off x="29844" y="58827"/>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400" dirty="0">
                <a:solidFill>
                  <a:schemeClr val="tx1"/>
                </a:solidFill>
              </a:rPr>
              <a:t> Group Heuristic Evaluation: Outcomes</a:t>
            </a:r>
            <a:endParaRPr lang="en-US" altLang="en-GB" sz="2400" dirty="0">
              <a:solidFill>
                <a:schemeClr val="tx1"/>
              </a:solidFill>
            </a:endParaRPr>
          </a:p>
        </p:txBody>
      </p:sp>
      <p:cxnSp>
        <p:nvCxnSpPr>
          <p:cNvPr id="25" name="Google Shape;342;p39"/>
          <p:cNvCxnSpPr/>
          <p:nvPr/>
        </p:nvCxnSpPr>
        <p:spPr>
          <a:xfrm>
            <a:off x="-2045112" y="631527"/>
            <a:ext cx="6923330" cy="0"/>
          </a:xfrm>
          <a:prstGeom prst="straightConnector1">
            <a:avLst/>
          </a:prstGeom>
          <a:noFill/>
          <a:ln w="19050" cap="flat" cmpd="sng">
            <a:solidFill>
              <a:schemeClr val="dk2"/>
            </a:solidFill>
            <a:prstDash val="solid"/>
            <a:round/>
            <a:headEnd type="none" w="med" len="med"/>
            <a:tailEnd type="none" w="med" len="med"/>
          </a:ln>
        </p:spPr>
      </p:cxnSp>
      <p:sp>
        <p:nvSpPr>
          <p:cNvPr id="27" name="Google Shape;585;p53"/>
          <p:cNvSpPr/>
          <p:nvPr/>
        </p:nvSpPr>
        <p:spPr>
          <a:xfrm rot="-3098454" flipH="1">
            <a:off x="8275594" y="-1085026"/>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675;p58"/>
          <p:cNvSpPr/>
          <p:nvPr/>
        </p:nvSpPr>
        <p:spPr>
          <a:xfrm rot="-2756974">
            <a:off x="8521924" y="-743411"/>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aphicFrame>
        <p:nvGraphicFramePr>
          <p:cNvPr id="6" name="表格 6"/>
          <p:cNvGraphicFramePr>
            <a:graphicFrameLocks noGrp="1"/>
          </p:cNvGraphicFramePr>
          <p:nvPr/>
        </p:nvGraphicFramePr>
        <p:xfrm>
          <a:off x="332784" y="781526"/>
          <a:ext cx="8692154" cy="3747779"/>
        </p:xfrm>
        <a:graphic>
          <a:graphicData uri="http://schemas.openxmlformats.org/drawingml/2006/table">
            <a:tbl>
              <a:tblPr firstRow="1" bandRow="1">
                <a:tableStyleId>{073A0DAA-6AF3-43AB-8588-CEC1D06C72B9}</a:tableStyleId>
              </a:tblPr>
              <a:tblGrid>
                <a:gridCol w="4346077">
                  <a:extLst>
                    <a:ext uri="{9D8B030D-6E8A-4147-A177-3AD203B41FA5}">
                      <a16:colId xmlns:a16="http://schemas.microsoft.com/office/drawing/2014/main" val="20000"/>
                    </a:ext>
                  </a:extLst>
                </a:gridCol>
                <a:gridCol w="4346077">
                  <a:extLst>
                    <a:ext uri="{9D8B030D-6E8A-4147-A177-3AD203B41FA5}">
                      <a16:colId xmlns:a16="http://schemas.microsoft.com/office/drawing/2014/main" val="20001"/>
                    </a:ext>
                  </a:extLst>
                </a:gridCol>
              </a:tblGrid>
              <a:tr h="3179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600" dirty="0"/>
                        <a:t>Problems</a:t>
                      </a:r>
                      <a:r>
                        <a:rPr lang="en-US" altLang="zh-CN" sz="1600" b="1" dirty="0">
                          <a:solidFill>
                            <a:srgbClr val="29235C"/>
                          </a:solidFill>
                          <a:latin typeface="微软雅黑" panose="020B0503020204020204" charset="-122"/>
                          <a:ea typeface="微软雅黑" panose="020B0503020204020204" charset="-122"/>
                          <a:sym typeface="Mallanna"/>
                        </a:rPr>
                        <a:t> </a:t>
                      </a:r>
                      <a:r>
                        <a:rPr lang="en-US" altLang="zh-CN" sz="1600" b="1" dirty="0">
                          <a:solidFill>
                            <a:schemeClr val="bg1"/>
                          </a:solidFill>
                          <a:latin typeface="微软雅黑" panose="020B0503020204020204" charset="-122"/>
                          <a:ea typeface="微软雅黑" panose="020B0503020204020204" charset="-122"/>
                          <a:sym typeface="Mallanna"/>
                        </a:rPr>
                        <a:t>(</a:t>
                      </a:r>
                      <a:r>
                        <a:rPr lang="en-US" altLang="zh-CN" sz="1400" b="1" dirty="0">
                          <a:solidFill>
                            <a:schemeClr val="bg1"/>
                          </a:solidFill>
                          <a:latin typeface="+mj-lt"/>
                          <a:ea typeface="微软雅黑" panose="020B0503020204020204" charset="-122"/>
                          <a:sym typeface="Mallanna"/>
                        </a:rPr>
                        <a:t>Under </a:t>
                      </a:r>
                      <a:r>
                        <a:rPr lang="en-US" altLang="zh-CN" sz="1400" b="1" dirty="0">
                          <a:solidFill>
                            <a:schemeClr val="bg1"/>
                          </a:solidFill>
                          <a:latin typeface="+mj-lt"/>
                        </a:rPr>
                        <a:t>10 Usability Heuristics)</a:t>
                      </a:r>
                      <a:endParaRPr lang="en-US" altLang="en-GB" sz="1400" b="1" dirty="0">
                        <a:solidFill>
                          <a:schemeClr val="bg1"/>
                        </a:solidFill>
                        <a:latin typeface="+mj-lt"/>
                        <a:ea typeface="微软雅黑" panose="020B0503020204020204" charset="-122"/>
                        <a:cs typeface="Comic Sans MS" panose="030F0702030302020204" charset="0"/>
                        <a:sym typeface="Mallanna"/>
                      </a:endParaRPr>
                    </a:p>
                  </a:txBody>
                  <a:tcPr>
                    <a:solidFill>
                      <a:srgbClr val="7030A0"/>
                    </a:solidFill>
                  </a:tcPr>
                </a:tc>
                <a:tc>
                  <a:txBody>
                    <a:bodyPr/>
                    <a:lstStyle/>
                    <a:p>
                      <a:r>
                        <a:rPr lang="en-US" altLang="zh-CN" sz="1600" dirty="0"/>
                        <a:t>Solutions </a:t>
                      </a:r>
                      <a:r>
                        <a:rPr lang="en-US" altLang="zh-CN" sz="1200" dirty="0"/>
                        <a:t>(and explanations)</a:t>
                      </a:r>
                      <a:endParaRPr lang="zh-CN" altLang="en-US" sz="1600" dirty="0"/>
                    </a:p>
                  </a:txBody>
                  <a:tcPr>
                    <a:solidFill>
                      <a:schemeClr val="accent1">
                        <a:lumMod val="75000"/>
                      </a:schemeClr>
                    </a:solidFill>
                  </a:tcPr>
                </a:tc>
                <a:extLst>
                  <a:ext uri="{0D108BD9-81ED-4DB2-BD59-A6C34878D82A}">
                    <a16:rowId xmlns:a16="http://schemas.microsoft.com/office/drawing/2014/main" val="10000"/>
                  </a:ext>
                </a:extLst>
              </a:tr>
              <a:tr h="812748">
                <a:tc>
                  <a:txBody>
                    <a:bodyPr/>
                    <a:lstStyle/>
                    <a:p>
                      <a:r>
                        <a:rPr lang="en-US" altLang="zh-CN" dirty="0"/>
                        <a:t>Parts of the </a:t>
                      </a:r>
                      <a:r>
                        <a:rPr lang="en-US" altLang="zh-CN" dirty="0">
                          <a:highlight>
                            <a:srgbClr val="FFFF00"/>
                          </a:highlight>
                        </a:rPr>
                        <a:t>functions</a:t>
                      </a:r>
                      <a:r>
                        <a:rPr lang="en-US" altLang="zh-CN" dirty="0"/>
                        <a:t> in ‘Guidance’ and in ‘Electric Appliance’ </a:t>
                      </a:r>
                      <a:r>
                        <a:rPr lang="en-US" altLang="zh-CN" dirty="0">
                          <a:highlight>
                            <a:srgbClr val="FFFF00"/>
                          </a:highlight>
                        </a:rPr>
                        <a:t>overlap</a:t>
                      </a:r>
                      <a:r>
                        <a:rPr lang="en-US" altLang="zh-CN" dirty="0"/>
                        <a:t>, making users, especially the elderly, confusing</a:t>
                      </a:r>
                      <a:endParaRPr lang="zh-CN" altLang="en-US" dirty="0"/>
                    </a:p>
                  </a:txBody>
                  <a:tcPr/>
                </a:tc>
                <a:tc>
                  <a:txBody>
                    <a:bodyPr/>
                    <a:lstStyle/>
                    <a:p>
                      <a:r>
                        <a:rPr lang="en-US" altLang="zh-CN" dirty="0"/>
                        <a:t>Move the guidance for electric appliances into the ‘Electric Appliance’ part</a:t>
                      </a:r>
                      <a:endParaRPr lang="zh-CN" altLang="en-US" dirty="0"/>
                    </a:p>
                  </a:txBody>
                  <a:tcPr/>
                </a:tc>
                <a:extLst>
                  <a:ext uri="{0D108BD9-81ED-4DB2-BD59-A6C34878D82A}">
                    <a16:rowId xmlns:a16="http://schemas.microsoft.com/office/drawing/2014/main" val="10001"/>
                  </a:ext>
                </a:extLst>
              </a:tr>
              <a:tr h="974255">
                <a:tc>
                  <a:txBody>
                    <a:bodyPr/>
                    <a:lstStyle/>
                    <a:p>
                      <a:r>
                        <a:rPr lang="en-US" altLang="zh-CN" dirty="0"/>
                        <a:t>The </a:t>
                      </a:r>
                      <a:r>
                        <a:rPr lang="en-US" altLang="zh-CN" dirty="0">
                          <a:highlight>
                            <a:srgbClr val="FFFF00"/>
                          </a:highlight>
                        </a:rPr>
                        <a:t>interface</a:t>
                      </a:r>
                      <a:r>
                        <a:rPr lang="en-US" altLang="zh-CN" dirty="0"/>
                        <a:t> is a little bit confusing and there are too many buttons for the user to use. </a:t>
                      </a:r>
                      <a:endParaRPr lang="zh-CN" altLang="en-US" dirty="0"/>
                    </a:p>
                  </a:txBody>
                  <a:tcPr/>
                </a:tc>
                <a:tc>
                  <a:txBody>
                    <a:bodyPr/>
                    <a:lstStyle/>
                    <a:p>
                      <a:r>
                        <a:rPr lang="en-US" altLang="zh-CN" dirty="0"/>
                        <a:t>Solution: 1) Add </a:t>
                      </a:r>
                      <a:r>
                        <a:rPr lang="en-US" altLang="zh-CN" dirty="0">
                          <a:highlight>
                            <a:srgbClr val="FFFF00"/>
                          </a:highlight>
                        </a:rPr>
                        <a:t>introduction video </a:t>
                      </a:r>
                      <a:r>
                        <a:rPr lang="en-US" altLang="zh-CN" dirty="0"/>
                        <a:t>on the home page which can be hidden and displayed liberally by users. 2) Reduce some logical hierarchies, for each button navigation can be more detailed.</a:t>
                      </a:r>
                      <a:endParaRPr lang="zh-CN" altLang="en-US" dirty="0"/>
                    </a:p>
                  </a:txBody>
                  <a:tcPr/>
                </a:tc>
                <a:extLst>
                  <a:ext uri="{0D108BD9-81ED-4DB2-BD59-A6C34878D82A}">
                    <a16:rowId xmlns:a16="http://schemas.microsoft.com/office/drawing/2014/main" val="10002"/>
                  </a:ext>
                </a:extLst>
              </a:tr>
              <a:tr h="812748">
                <a:tc>
                  <a:txBody>
                    <a:bodyPr/>
                    <a:lstStyle/>
                    <a:p>
                      <a:r>
                        <a:rPr lang="en-US" altLang="zh-CN" dirty="0"/>
                        <a:t>Compared with </a:t>
                      </a:r>
                      <a:r>
                        <a:rPr lang="en-US" altLang="zh-CN" dirty="0" err="1">
                          <a:highlight>
                            <a:srgbClr val="FFFF00"/>
                          </a:highlight>
                        </a:rPr>
                        <a:t>Wechat</a:t>
                      </a:r>
                      <a:r>
                        <a:rPr lang="en-US" altLang="zh-CN" dirty="0"/>
                        <a:t>, this APP may not be useful on message dealing. It is easier to send messages and give phone call on </a:t>
                      </a:r>
                      <a:r>
                        <a:rPr lang="en-US" altLang="zh-CN" dirty="0" err="1"/>
                        <a:t>Wechat</a:t>
                      </a:r>
                      <a:r>
                        <a:rPr lang="en-US" altLang="zh-CN" dirty="0"/>
                        <a:t> instead of this APP. </a:t>
                      </a:r>
                      <a:endParaRPr lang="zh-CN" altLang="en-US" dirty="0"/>
                    </a:p>
                  </a:txBody>
                  <a:tcPr/>
                </a:tc>
                <a:tc>
                  <a:txBody>
                    <a:bodyPr/>
                    <a:lstStyle/>
                    <a:p>
                      <a:r>
                        <a:rPr lang="en-US" altLang="zh-CN" dirty="0"/>
                        <a:t>Solution: 1) Only list message that is </a:t>
                      </a:r>
                      <a:r>
                        <a:rPr lang="en-US" altLang="zh-CN" dirty="0">
                          <a:highlight>
                            <a:srgbClr val="FFFF00"/>
                          </a:highlight>
                        </a:rPr>
                        <a:t>not read </a:t>
                      </a:r>
                      <a:r>
                        <a:rPr lang="en-US" altLang="zh-CN" dirty="0"/>
                        <a:t>and return to </a:t>
                      </a:r>
                      <a:r>
                        <a:rPr lang="en-US" altLang="zh-CN" dirty="0" err="1"/>
                        <a:t>Wechat</a:t>
                      </a:r>
                      <a:r>
                        <a:rPr lang="en-US" altLang="zh-CN" dirty="0"/>
                        <a:t> if users want to reply. 2) Based on the current functions, </a:t>
                      </a:r>
                      <a:r>
                        <a:rPr lang="en-US" altLang="zh-CN" dirty="0">
                          <a:highlight>
                            <a:srgbClr val="FFFF00"/>
                          </a:highlight>
                        </a:rPr>
                        <a:t>add</a:t>
                      </a:r>
                      <a:r>
                        <a:rPr lang="en-US" altLang="zh-CN" dirty="0"/>
                        <a:t> ‘return to </a:t>
                      </a:r>
                      <a:r>
                        <a:rPr lang="en-US" altLang="zh-CN" dirty="0" err="1"/>
                        <a:t>Wechat</a:t>
                      </a:r>
                      <a:r>
                        <a:rPr lang="en-US" altLang="zh-CN" dirty="0"/>
                        <a:t>’</a:t>
                      </a:r>
                      <a:endParaRPr lang="zh-CN" altLang="en-US" dirty="0"/>
                    </a:p>
                  </a:txBody>
                  <a:tcPr/>
                </a:tc>
                <a:extLst>
                  <a:ext uri="{0D108BD9-81ED-4DB2-BD59-A6C34878D82A}">
                    <a16:rowId xmlns:a16="http://schemas.microsoft.com/office/drawing/2014/main" val="10003"/>
                  </a:ext>
                </a:extLst>
              </a:tr>
              <a:tr h="812748">
                <a:tc>
                  <a:txBody>
                    <a:bodyPr/>
                    <a:lstStyle/>
                    <a:p>
                      <a:r>
                        <a:rPr lang="en-US" altLang="zh-CN" dirty="0"/>
                        <a:t>The default functions may not be suitable for every family. </a:t>
                      </a:r>
                      <a:endParaRPr lang="zh-CN" altLang="en-US" dirty="0"/>
                    </a:p>
                  </a:txBody>
                  <a:tcPr/>
                </a:tc>
                <a:tc>
                  <a:txBody>
                    <a:bodyPr/>
                    <a:lstStyle/>
                    <a:p>
                      <a:r>
                        <a:rPr lang="en-US" altLang="zh-CN" dirty="0"/>
                        <a:t>We </a:t>
                      </a:r>
                      <a:r>
                        <a:rPr lang="en-US" altLang="zh-CN" dirty="0">
                          <a:highlight>
                            <a:srgbClr val="FFFF00"/>
                          </a:highlight>
                        </a:rPr>
                        <a:t>already</a:t>
                      </a:r>
                      <a:r>
                        <a:rPr lang="en-US" altLang="zh-CN" dirty="0"/>
                        <a:t> have customized functions. User can define as how they like.</a:t>
                      </a:r>
                      <a:endParaRPr lang="zh-CN" altLang="en-US" dirty="0"/>
                    </a:p>
                  </a:txBody>
                  <a:tcPr/>
                </a:tc>
                <a:extLst>
                  <a:ext uri="{0D108BD9-81ED-4DB2-BD59-A6C34878D82A}">
                    <a16:rowId xmlns:a16="http://schemas.microsoft.com/office/drawing/2014/main" val="10004"/>
                  </a:ext>
                </a:extLst>
              </a:tr>
            </a:tbl>
          </a:graphicData>
        </a:graphic>
      </p:graphicFrame>
      <p:sp>
        <p:nvSpPr>
          <p:cNvPr id="32" name="Google Shape;657;p58"/>
          <p:cNvSpPr txBox="1"/>
          <p:nvPr/>
        </p:nvSpPr>
        <p:spPr>
          <a:xfrm>
            <a:off x="316487" y="451197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1600" dirty="0">
                <a:solidFill>
                  <a:schemeClr val="tx1"/>
                </a:solidFill>
              </a:rPr>
              <a:t>A fast Reflection on test process:</a:t>
            </a:r>
          </a:p>
          <a:p>
            <a:r>
              <a:rPr lang="en-US" altLang="zh-CN" sz="1100" dirty="0">
                <a:solidFill>
                  <a:schemeClr val="tx1"/>
                </a:solidFill>
              </a:rPr>
              <a:t>To make the user totally understand our model (some fidelity loss &amp; communication problems )</a:t>
            </a:r>
            <a:endParaRPr lang="en-US" altLang="en-GB" sz="18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656"/>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933825" y="3209965"/>
            <a:ext cx="5565164" cy="1760730"/>
          </a:xfrm>
          <a:prstGeom prst="rect">
            <a:avLst/>
          </a:prstGeom>
        </p:spPr>
      </p:pic>
      <p:sp>
        <p:nvSpPr>
          <p:cNvPr id="657" name="Google Shape;657;p58"/>
          <p:cNvSpPr txBox="1">
            <a:spLocks noGrp="1"/>
          </p:cNvSpPr>
          <p:nvPr>
            <p:ph type="title"/>
          </p:nvPr>
        </p:nvSpPr>
        <p:spPr>
          <a:xfrm>
            <a:off x="29844" y="58827"/>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400" dirty="0">
                <a:solidFill>
                  <a:schemeClr val="tx1"/>
                </a:solidFill>
              </a:rPr>
              <a:t>Updates on our mid-fi: examples</a:t>
            </a:r>
            <a:endParaRPr lang="en-US" altLang="en-GB" sz="2400" dirty="0">
              <a:solidFill>
                <a:schemeClr val="tx1"/>
              </a:solidFill>
            </a:endParaRPr>
          </a:p>
        </p:txBody>
      </p:sp>
      <p:cxnSp>
        <p:nvCxnSpPr>
          <p:cNvPr id="25" name="Google Shape;342;p39"/>
          <p:cNvCxnSpPr/>
          <p:nvPr/>
        </p:nvCxnSpPr>
        <p:spPr>
          <a:xfrm>
            <a:off x="-2045112" y="631527"/>
            <a:ext cx="6923330" cy="0"/>
          </a:xfrm>
          <a:prstGeom prst="straightConnector1">
            <a:avLst/>
          </a:prstGeom>
          <a:noFill/>
          <a:ln w="19050" cap="flat" cmpd="sng">
            <a:solidFill>
              <a:schemeClr val="dk2"/>
            </a:solidFill>
            <a:prstDash val="solid"/>
            <a:round/>
            <a:headEnd type="none" w="med" len="med"/>
            <a:tailEnd type="none" w="med" len="med"/>
          </a:ln>
        </p:spPr>
      </p:cxnSp>
      <p:sp>
        <p:nvSpPr>
          <p:cNvPr id="27"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675;p58"/>
          <p:cNvSpPr/>
          <p:nvPr/>
        </p:nvSpPr>
        <p:spPr>
          <a:xfrm rot="-2756974">
            <a:off x="8398849" y="-605299"/>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文本框 6"/>
          <p:cNvSpPr txBox="1"/>
          <p:nvPr/>
        </p:nvSpPr>
        <p:spPr>
          <a:xfrm>
            <a:off x="5304310" y="1096303"/>
            <a:ext cx="4380865" cy="338554"/>
          </a:xfrm>
          <a:prstGeom prst="rect">
            <a:avLst/>
          </a:prstGeom>
          <a:noFill/>
        </p:spPr>
        <p:txBody>
          <a:bodyPr wrap="square" rtlCol="0">
            <a:spAutoFit/>
          </a:bodyPr>
          <a:lstStyle/>
          <a:p>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2-Step guidance</a:t>
            </a:r>
          </a:p>
        </p:txBody>
      </p:sp>
      <p:sp>
        <p:nvSpPr>
          <p:cNvPr id="8" name="文本框 7"/>
          <p:cNvSpPr txBox="1"/>
          <p:nvPr/>
        </p:nvSpPr>
        <p:spPr>
          <a:xfrm>
            <a:off x="1649227" y="822863"/>
            <a:ext cx="4380865" cy="400110"/>
          </a:xfrm>
          <a:prstGeom prst="rect">
            <a:avLst/>
          </a:prstGeom>
          <a:noFill/>
        </p:spPr>
        <p:txBody>
          <a:bodyPr wrap="square" rtlCol="0">
            <a:spAutoFit/>
          </a:bodyPr>
          <a:lstStyle/>
          <a:p>
            <a:r>
              <a:rPr lang="en-US" sz="2000" b="1" dirty="0">
                <a:solidFill>
                  <a:schemeClr val="tx1"/>
                </a:solidFill>
                <a:latin typeface="微软雅黑" panose="020B0503020204020204" charset="-122"/>
                <a:ea typeface="微软雅黑" panose="020B0503020204020204" charset="-122"/>
                <a:cs typeface="Times New Roman" panose="02020603050405020304" pitchFamily="18" charset="0"/>
              </a:rPr>
              <a:t>Old</a:t>
            </a:r>
          </a:p>
        </p:txBody>
      </p:sp>
      <p:sp>
        <p:nvSpPr>
          <p:cNvPr id="9" name="文本框 8"/>
          <p:cNvSpPr txBox="1"/>
          <p:nvPr/>
        </p:nvSpPr>
        <p:spPr>
          <a:xfrm>
            <a:off x="5579817" y="712449"/>
            <a:ext cx="4380865" cy="400110"/>
          </a:xfrm>
          <a:prstGeom prst="rect">
            <a:avLst/>
          </a:prstGeom>
          <a:noFill/>
        </p:spPr>
        <p:txBody>
          <a:bodyPr wrap="square" rtlCol="0">
            <a:spAutoFit/>
          </a:bodyPr>
          <a:lstStyle/>
          <a:p>
            <a:r>
              <a:rPr lang="en-US" sz="2000" b="1" dirty="0">
                <a:solidFill>
                  <a:schemeClr val="tx1"/>
                </a:solidFill>
                <a:latin typeface="微软雅黑" panose="020B0503020204020204" charset="-122"/>
                <a:ea typeface="微软雅黑" panose="020B0503020204020204" charset="-122"/>
                <a:cs typeface="Times New Roman" panose="02020603050405020304" pitchFamily="18" charset="0"/>
              </a:rPr>
              <a:t>New</a:t>
            </a:r>
          </a:p>
        </p:txBody>
      </p:sp>
      <p:sp>
        <p:nvSpPr>
          <p:cNvPr id="10" name="文本框 9"/>
          <p:cNvSpPr txBox="1"/>
          <p:nvPr/>
        </p:nvSpPr>
        <p:spPr>
          <a:xfrm>
            <a:off x="-164017" y="1388100"/>
            <a:ext cx="4380865" cy="584775"/>
          </a:xfrm>
          <a:prstGeom prst="rect">
            <a:avLst/>
          </a:prstGeom>
          <a:noFill/>
        </p:spPr>
        <p:txBody>
          <a:bodyPr wrap="square" rtlCol="0">
            <a:spAutoFit/>
          </a:bodyPr>
          <a:lstStyle/>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“To who "  and “send what”</a:t>
            </a:r>
          </a:p>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At the same time</a:t>
            </a:r>
          </a:p>
        </p:txBody>
      </p:sp>
      <p:sp>
        <p:nvSpPr>
          <p:cNvPr id="11" name="文本框 10"/>
          <p:cNvSpPr txBox="1"/>
          <p:nvPr/>
        </p:nvSpPr>
        <p:spPr>
          <a:xfrm>
            <a:off x="-164018" y="3040688"/>
            <a:ext cx="4380865" cy="338554"/>
          </a:xfrm>
          <a:prstGeom prst="rect">
            <a:avLst/>
          </a:prstGeom>
          <a:noFill/>
        </p:spPr>
        <p:txBody>
          <a:bodyPr wrap="square" rtlCol="0">
            <a:spAutoFit/>
          </a:bodyPr>
          <a:lstStyle/>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a:t>
            </a:r>
            <a:r>
              <a:rPr lang="zh-CN" altLang="en-US" sz="1600" dirty="0">
                <a:solidFill>
                  <a:schemeClr val="tx1"/>
                </a:solidFill>
                <a:latin typeface="微软雅黑" panose="020B0503020204020204" charset="-122"/>
                <a:ea typeface="微软雅黑" panose="020B0503020204020204" charset="-122"/>
                <a:cs typeface="Times New Roman" panose="02020603050405020304" pitchFamily="18" charset="0"/>
              </a:rPr>
              <a:t>给谁发什么信息”</a:t>
            </a:r>
            <a:endParaRPr lang="en-US" sz="16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3933825" y="1395962"/>
            <a:ext cx="5210175" cy="188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338"/>
        <p:cNvGrpSpPr/>
        <p:nvPr/>
      </p:nvGrpSpPr>
      <p:grpSpPr>
        <a:xfrm>
          <a:off x="0" y="0"/>
          <a:ext cx="0" cy="0"/>
          <a:chOff x="0" y="0"/>
          <a:chExt cx="0" cy="0"/>
        </a:xfrm>
      </p:grpSpPr>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339;p39"/>
          <p:cNvSpPr txBox="1">
            <a:spLocks noGrp="1"/>
          </p:cNvSpPr>
          <p:nvPr/>
        </p:nvSpPr>
        <p:spPr>
          <a:xfrm>
            <a:off x="715735" y="1491660"/>
            <a:ext cx="4061700" cy="19449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Russo One"/>
              <a:buNone/>
              <a:defRPr sz="3800" b="0" i="0" u="none" strike="noStrike" cap="none">
                <a:solidFill>
                  <a:schemeClr val="dk2"/>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sz="6000" dirty="0">
                <a:solidFill>
                  <a:schemeClr val="tx1"/>
                </a:solidFill>
              </a:rPr>
              <a:t>01. </a:t>
            </a:r>
          </a:p>
          <a:p>
            <a:pPr marL="0" lvl="0" indent="0" algn="l" rtl="0">
              <a:spcBef>
                <a:spcPts val="0"/>
              </a:spcBef>
              <a:spcAft>
                <a:spcPts val="0"/>
              </a:spcAft>
              <a:buNone/>
            </a:pPr>
            <a:r>
              <a:rPr lang="en-US" altLang="zh-CN" sz="4800" dirty="0">
                <a:solidFill>
                  <a:schemeClr val="tx1"/>
                </a:solidFill>
              </a:rPr>
              <a:t>Empathize</a:t>
            </a:r>
            <a:endParaRPr lang="en-US" altLang="en-GB" sz="48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656"/>
        <p:cNvGrpSpPr/>
        <p:nvPr/>
      </p:nvGrpSpPr>
      <p:grpSpPr>
        <a:xfrm>
          <a:off x="0" y="0"/>
          <a:ext cx="0" cy="0"/>
          <a:chOff x="0" y="0"/>
          <a:chExt cx="0" cy="0"/>
        </a:xfrm>
      </p:grpSpPr>
      <p:sp>
        <p:nvSpPr>
          <p:cNvPr id="657" name="Google Shape;657;p58"/>
          <p:cNvSpPr txBox="1">
            <a:spLocks noGrp="1"/>
          </p:cNvSpPr>
          <p:nvPr>
            <p:ph type="title"/>
          </p:nvPr>
        </p:nvSpPr>
        <p:spPr>
          <a:xfrm>
            <a:off x="29844" y="58827"/>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400" dirty="0">
                <a:solidFill>
                  <a:schemeClr val="tx1"/>
                </a:solidFill>
              </a:rPr>
              <a:t>Updates on our mid-fi: examples</a:t>
            </a:r>
            <a:endParaRPr lang="en-US" altLang="en-GB" sz="2400" dirty="0">
              <a:solidFill>
                <a:schemeClr val="tx1"/>
              </a:solidFill>
            </a:endParaRPr>
          </a:p>
        </p:txBody>
      </p:sp>
      <p:cxnSp>
        <p:nvCxnSpPr>
          <p:cNvPr id="25" name="Google Shape;342;p39"/>
          <p:cNvCxnSpPr/>
          <p:nvPr/>
        </p:nvCxnSpPr>
        <p:spPr>
          <a:xfrm>
            <a:off x="-2045112" y="631527"/>
            <a:ext cx="6923330" cy="0"/>
          </a:xfrm>
          <a:prstGeom prst="straightConnector1">
            <a:avLst/>
          </a:prstGeom>
          <a:noFill/>
          <a:ln w="19050" cap="flat" cmpd="sng">
            <a:solidFill>
              <a:schemeClr val="dk2"/>
            </a:solidFill>
            <a:prstDash val="solid"/>
            <a:round/>
            <a:headEnd type="none" w="med" len="med"/>
            <a:tailEnd type="none" w="med" len="med"/>
          </a:ln>
        </p:spPr>
      </p:cxnSp>
      <p:sp>
        <p:nvSpPr>
          <p:cNvPr id="27"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675;p58"/>
          <p:cNvSpPr/>
          <p:nvPr/>
        </p:nvSpPr>
        <p:spPr>
          <a:xfrm rot="-2756974">
            <a:off x="8398849" y="-605299"/>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文本框 6"/>
          <p:cNvSpPr txBox="1"/>
          <p:nvPr/>
        </p:nvSpPr>
        <p:spPr>
          <a:xfrm>
            <a:off x="5173272" y="1066579"/>
            <a:ext cx="4380865" cy="338554"/>
          </a:xfrm>
          <a:prstGeom prst="rect">
            <a:avLst/>
          </a:prstGeom>
          <a:noFill/>
        </p:spPr>
        <p:txBody>
          <a:bodyPr wrap="square" rtlCol="0">
            <a:spAutoFit/>
          </a:bodyPr>
          <a:lstStyle/>
          <a:p>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People - Method</a:t>
            </a:r>
          </a:p>
        </p:txBody>
      </p:sp>
      <p:sp>
        <p:nvSpPr>
          <p:cNvPr id="8" name="文本框 7"/>
          <p:cNvSpPr txBox="1"/>
          <p:nvPr/>
        </p:nvSpPr>
        <p:spPr>
          <a:xfrm>
            <a:off x="1649227" y="822863"/>
            <a:ext cx="4380865" cy="400110"/>
          </a:xfrm>
          <a:prstGeom prst="rect">
            <a:avLst/>
          </a:prstGeom>
          <a:noFill/>
        </p:spPr>
        <p:txBody>
          <a:bodyPr wrap="square" rtlCol="0">
            <a:spAutoFit/>
          </a:bodyPr>
          <a:lstStyle/>
          <a:p>
            <a:r>
              <a:rPr lang="en-US" sz="2000" b="1" dirty="0">
                <a:solidFill>
                  <a:schemeClr val="tx1"/>
                </a:solidFill>
                <a:latin typeface="微软雅黑" panose="020B0503020204020204" charset="-122"/>
                <a:ea typeface="微软雅黑" panose="020B0503020204020204" charset="-122"/>
                <a:cs typeface="Times New Roman" panose="02020603050405020304" pitchFamily="18" charset="0"/>
              </a:rPr>
              <a:t>Old</a:t>
            </a:r>
          </a:p>
        </p:txBody>
      </p:sp>
      <p:sp>
        <p:nvSpPr>
          <p:cNvPr id="9" name="文本框 8"/>
          <p:cNvSpPr txBox="1"/>
          <p:nvPr/>
        </p:nvSpPr>
        <p:spPr>
          <a:xfrm>
            <a:off x="5579817" y="712449"/>
            <a:ext cx="4380865" cy="400110"/>
          </a:xfrm>
          <a:prstGeom prst="rect">
            <a:avLst/>
          </a:prstGeom>
          <a:noFill/>
        </p:spPr>
        <p:txBody>
          <a:bodyPr wrap="square" rtlCol="0">
            <a:spAutoFit/>
          </a:bodyPr>
          <a:lstStyle/>
          <a:p>
            <a:r>
              <a:rPr lang="en-US" sz="2000" b="1" dirty="0">
                <a:solidFill>
                  <a:schemeClr val="tx1"/>
                </a:solidFill>
                <a:latin typeface="微软雅黑" panose="020B0503020204020204" charset="-122"/>
                <a:ea typeface="微软雅黑" panose="020B0503020204020204" charset="-122"/>
                <a:cs typeface="Times New Roman" panose="02020603050405020304" pitchFamily="18" charset="0"/>
              </a:rPr>
              <a:t>New</a:t>
            </a:r>
          </a:p>
        </p:txBody>
      </p:sp>
      <p:sp>
        <p:nvSpPr>
          <p:cNvPr id="10" name="文本框 9"/>
          <p:cNvSpPr txBox="1"/>
          <p:nvPr/>
        </p:nvSpPr>
        <p:spPr>
          <a:xfrm>
            <a:off x="950408" y="1483011"/>
            <a:ext cx="4380865" cy="338554"/>
          </a:xfrm>
          <a:prstGeom prst="rect">
            <a:avLst/>
          </a:prstGeom>
          <a:noFill/>
        </p:spPr>
        <p:txBody>
          <a:bodyPr wrap="square" rtlCol="0">
            <a:spAutoFit/>
          </a:bodyPr>
          <a:lstStyle/>
          <a:p>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a:t>
            </a:r>
            <a:r>
              <a:rPr lang="en-US" altLang="zh-CN" sz="1600" dirty="0">
                <a:solidFill>
                  <a:schemeClr val="tx1"/>
                </a:solidFill>
                <a:latin typeface="微软雅黑" panose="020B0503020204020204" charset="-122"/>
                <a:ea typeface="微软雅黑" panose="020B0503020204020204" charset="-122"/>
                <a:cs typeface="Times New Roman" panose="02020603050405020304" pitchFamily="18" charset="0"/>
              </a:rPr>
              <a:t>Method – People”</a:t>
            </a:r>
          </a:p>
        </p:txBody>
      </p:sp>
      <p:sp>
        <p:nvSpPr>
          <p:cNvPr id="11" name="文本框 10"/>
          <p:cNvSpPr txBox="1"/>
          <p:nvPr/>
        </p:nvSpPr>
        <p:spPr>
          <a:xfrm>
            <a:off x="-164018" y="3040688"/>
            <a:ext cx="4380865" cy="338554"/>
          </a:xfrm>
          <a:prstGeom prst="rect">
            <a:avLst/>
          </a:prstGeom>
          <a:noFill/>
        </p:spPr>
        <p:txBody>
          <a:bodyPr wrap="square" rtlCol="0">
            <a:spAutoFit/>
          </a:bodyPr>
          <a:lstStyle/>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a:t>
            </a:r>
            <a:r>
              <a:rPr lang="zh-CN" altLang="en-US" sz="1600" dirty="0">
                <a:solidFill>
                  <a:schemeClr val="tx1"/>
                </a:solidFill>
                <a:latin typeface="微软雅黑" panose="020B0503020204020204" charset="-122"/>
                <a:ea typeface="微软雅黑" panose="020B0503020204020204" charset="-122"/>
                <a:cs typeface="Times New Roman" panose="02020603050405020304" pitchFamily="18" charset="0"/>
              </a:rPr>
              <a:t>联系方式</a:t>
            </a:r>
            <a:r>
              <a:rPr lang="en-US" altLang="zh-CN" sz="1600" dirty="0">
                <a:solidFill>
                  <a:schemeClr val="tx1"/>
                </a:solidFill>
                <a:latin typeface="微软雅黑" panose="020B0503020204020204" charset="-122"/>
                <a:ea typeface="微软雅黑" panose="020B0503020204020204" charset="-122"/>
                <a:cs typeface="Times New Roman" panose="02020603050405020304" pitchFamily="18" charset="0"/>
              </a:rPr>
              <a:t>-</a:t>
            </a:r>
            <a:r>
              <a:rPr lang="zh-CN" altLang="en-US" sz="1600" dirty="0">
                <a:solidFill>
                  <a:schemeClr val="tx1"/>
                </a:solidFill>
                <a:latin typeface="微软雅黑" panose="020B0503020204020204" charset="-122"/>
                <a:ea typeface="微软雅黑" panose="020B0503020204020204" charset="-122"/>
                <a:cs typeface="Times New Roman" panose="02020603050405020304" pitchFamily="18" charset="0"/>
              </a:rPr>
              <a:t>联系人”</a:t>
            </a:r>
            <a:endParaRPr lang="en-US" sz="16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5958921" y="3209965"/>
            <a:ext cx="2805589" cy="1832461"/>
          </a:xfrm>
          <a:prstGeom prst="rect">
            <a:avLst/>
          </a:prstGeom>
        </p:spPr>
      </p:pic>
      <p:pic>
        <p:nvPicPr>
          <p:cNvPr id="4" name="图片 3"/>
          <p:cNvPicPr>
            <a:picLocks noChangeAspect="1"/>
          </p:cNvPicPr>
          <p:nvPr/>
        </p:nvPicPr>
        <p:blipFill>
          <a:blip r:embed="rId4"/>
          <a:stretch>
            <a:fillRect/>
          </a:stretch>
        </p:blipFill>
        <p:spPr>
          <a:xfrm>
            <a:off x="4095277" y="1412664"/>
            <a:ext cx="2862731" cy="1824904"/>
          </a:xfrm>
          <a:prstGeom prst="rect">
            <a:avLst/>
          </a:prstGeom>
        </p:spPr>
      </p:pic>
      <p:sp>
        <p:nvSpPr>
          <p:cNvPr id="14" name="箭头: 直角上 13"/>
          <p:cNvSpPr/>
          <p:nvPr/>
        </p:nvSpPr>
        <p:spPr>
          <a:xfrm rot="5400000">
            <a:off x="5091676" y="3455314"/>
            <a:ext cx="641854" cy="585744"/>
          </a:xfrm>
          <a:prstGeom prst="ben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566"/>
        <p:cNvGrpSpPr/>
        <p:nvPr/>
      </p:nvGrpSpPr>
      <p:grpSpPr>
        <a:xfrm>
          <a:off x="0" y="0"/>
          <a:ext cx="0" cy="0"/>
          <a:chOff x="0" y="0"/>
          <a:chExt cx="0" cy="0"/>
        </a:xfrm>
      </p:grpSpPr>
      <p:sp>
        <p:nvSpPr>
          <p:cNvPr id="585"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552083" y="-81359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6" name="Google Shape;356;p41"/>
          <p:cNvSpPr txBox="1">
            <a:spLocks noGrp="1"/>
          </p:cNvSpPr>
          <p:nvPr/>
        </p:nvSpPr>
        <p:spPr>
          <a:xfrm>
            <a:off x="243455" y="38353"/>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zh-CN" sz="2800" dirty="0">
                <a:solidFill>
                  <a:schemeClr val="tx1"/>
                </a:solidFill>
              </a:rPr>
              <a:t>Updates on our mid-fi</a:t>
            </a:r>
            <a:endParaRPr lang="en-US" altLang="en-GB" sz="2800" dirty="0">
              <a:solidFill>
                <a:schemeClr val="tx1"/>
              </a:solidFill>
            </a:endParaRPr>
          </a:p>
        </p:txBody>
      </p:sp>
      <p:pic>
        <p:nvPicPr>
          <p:cNvPr id="2" name="图片 1" descr="interaction"/>
          <p:cNvPicPr>
            <a:picLocks noChangeAspect="1"/>
          </p:cNvPicPr>
          <p:nvPr/>
        </p:nvPicPr>
        <p:blipFill>
          <a:blip r:embed="rId3"/>
          <a:srcRect r="17026"/>
          <a:stretch>
            <a:fillRect/>
          </a:stretch>
        </p:blipFill>
        <p:spPr>
          <a:xfrm>
            <a:off x="286702" y="914400"/>
            <a:ext cx="2523744" cy="3417570"/>
          </a:xfrm>
          <a:prstGeom prst="rect">
            <a:avLst/>
          </a:prstGeom>
        </p:spPr>
      </p:pic>
      <p:pic>
        <p:nvPicPr>
          <p:cNvPr id="6" name="图片 5"/>
          <p:cNvPicPr>
            <a:picLocks noChangeAspect="1"/>
          </p:cNvPicPr>
          <p:nvPr/>
        </p:nvPicPr>
        <p:blipFill>
          <a:blip r:embed="rId4"/>
          <a:stretch>
            <a:fillRect/>
          </a:stretch>
        </p:blipFill>
        <p:spPr>
          <a:xfrm>
            <a:off x="2953813" y="1045369"/>
            <a:ext cx="3084652" cy="3052762"/>
          </a:xfrm>
          <a:prstGeom prst="rect">
            <a:avLst/>
          </a:prstGeom>
        </p:spPr>
      </p:pic>
      <p:sp>
        <p:nvSpPr>
          <p:cNvPr id="13" name="文本框 12"/>
          <p:cNvSpPr txBox="1"/>
          <p:nvPr/>
        </p:nvSpPr>
        <p:spPr>
          <a:xfrm>
            <a:off x="3974855" y="4131915"/>
            <a:ext cx="4380865" cy="400110"/>
          </a:xfrm>
          <a:prstGeom prst="rect">
            <a:avLst/>
          </a:prstGeom>
          <a:noFill/>
        </p:spPr>
        <p:txBody>
          <a:bodyPr wrap="square" rtlCol="0">
            <a:spAutoFit/>
          </a:bodyPr>
          <a:lstStyle/>
          <a:p>
            <a:r>
              <a:rPr lang="en-US" sz="2000" b="1" dirty="0">
                <a:solidFill>
                  <a:schemeClr val="tx1"/>
                </a:solidFill>
                <a:latin typeface="微软雅黑" panose="020B0503020204020204" charset="-122"/>
                <a:ea typeface="微软雅黑" panose="020B0503020204020204" charset="-122"/>
                <a:cs typeface="Times New Roman" panose="02020603050405020304" pitchFamily="18" charset="0"/>
              </a:rPr>
              <a:t>New</a:t>
            </a:r>
          </a:p>
        </p:txBody>
      </p:sp>
      <p:sp>
        <p:nvSpPr>
          <p:cNvPr id="14" name="文本框 13"/>
          <p:cNvSpPr txBox="1"/>
          <p:nvPr/>
        </p:nvSpPr>
        <p:spPr>
          <a:xfrm>
            <a:off x="5312858" y="1861462"/>
            <a:ext cx="4380865" cy="1323439"/>
          </a:xfrm>
          <a:prstGeom prst="rect">
            <a:avLst/>
          </a:prstGeom>
          <a:noFill/>
        </p:spPr>
        <p:txBody>
          <a:bodyPr wrap="square" rtlCol="0">
            <a:spAutoFit/>
          </a:bodyPr>
          <a:lstStyle/>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Smoother flow</a:t>
            </a:r>
          </a:p>
          <a:p>
            <a:pPr algn="ctr"/>
            <a:endParaRPr lang="en-US" sz="1600" dirty="0">
              <a:solidFill>
                <a:schemeClr val="tx1"/>
              </a:solidFill>
              <a:latin typeface="微软雅黑" panose="020B0503020204020204" charset="-122"/>
              <a:ea typeface="微软雅黑" panose="020B0503020204020204" charset="-122"/>
              <a:cs typeface="Times New Roman" panose="02020603050405020304" pitchFamily="18" charset="0"/>
            </a:endParaRPr>
          </a:p>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Less confusions</a:t>
            </a:r>
          </a:p>
          <a:p>
            <a:pPr algn="ctr"/>
            <a:endParaRPr lang="en-US" sz="1600" dirty="0">
              <a:solidFill>
                <a:schemeClr val="tx1"/>
              </a:solidFill>
              <a:latin typeface="微软雅黑" panose="020B0503020204020204" charset="-122"/>
              <a:ea typeface="微软雅黑" panose="020B0503020204020204" charset="-122"/>
              <a:cs typeface="Times New Roman" panose="02020603050405020304" pitchFamily="18" charset="0"/>
            </a:endParaRPr>
          </a:p>
          <a:p>
            <a:pPr algn="ctr"/>
            <a:r>
              <a:rPr lang="en-US" sz="1600" dirty="0">
                <a:solidFill>
                  <a:schemeClr val="tx1"/>
                </a:solidFill>
                <a:latin typeface="微软雅黑" panose="020B0503020204020204" charset="-122"/>
                <a:ea typeface="微软雅黑" panose="020B0503020204020204" charset="-122"/>
                <a:cs typeface="Times New Roman" panose="02020603050405020304" pitchFamily="18" charset="0"/>
              </a:rPr>
              <a:t>Improved details</a:t>
            </a:r>
          </a:p>
        </p:txBody>
      </p:sp>
      <p:cxnSp>
        <p:nvCxnSpPr>
          <p:cNvPr id="17" name="Google Shape;342;p39"/>
          <p:cNvCxnSpPr/>
          <p:nvPr/>
        </p:nvCxnSpPr>
        <p:spPr>
          <a:xfrm>
            <a:off x="-2045112" y="631527"/>
            <a:ext cx="692333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566"/>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875416" y="2648993"/>
            <a:ext cx="3759093" cy="2684489"/>
          </a:xfrm>
          <a:prstGeom prst="rect">
            <a:avLst/>
          </a:prstGeom>
        </p:spPr>
      </p:pic>
      <p:sp>
        <p:nvSpPr>
          <p:cNvPr id="585" name="Google Shape;585;p53"/>
          <p:cNvSpPr/>
          <p:nvPr/>
        </p:nvSpPr>
        <p:spPr>
          <a:xfrm rot="-3098454" flipH="1">
            <a:off x="8408716" y="-741458"/>
            <a:ext cx="1071242" cy="222166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6" name="Google Shape;586;p53"/>
          <p:cNvSpPr/>
          <p:nvPr/>
        </p:nvSpPr>
        <p:spPr>
          <a:xfrm rot="-3098454" flipH="1">
            <a:off x="8552083" y="-813590"/>
            <a:ext cx="1071242" cy="222166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6" name="Google Shape;356;p41"/>
          <p:cNvSpPr txBox="1">
            <a:spLocks noGrp="1"/>
          </p:cNvSpPr>
          <p:nvPr/>
        </p:nvSpPr>
        <p:spPr>
          <a:xfrm>
            <a:off x="243455" y="38353"/>
            <a:ext cx="5795010"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zh-CN" sz="2800" dirty="0">
                <a:solidFill>
                  <a:schemeClr val="tx1"/>
                </a:solidFill>
              </a:rPr>
              <a:t>future: higher fidelity </a:t>
            </a:r>
            <a:endParaRPr lang="en-US" altLang="en-GB" sz="2800" dirty="0">
              <a:solidFill>
                <a:schemeClr val="tx1"/>
              </a:solidFill>
            </a:endParaRPr>
          </a:p>
        </p:txBody>
      </p:sp>
      <p:pic>
        <p:nvPicPr>
          <p:cNvPr id="6" name="图片 5"/>
          <p:cNvPicPr>
            <a:picLocks noChangeAspect="1"/>
          </p:cNvPicPr>
          <p:nvPr/>
        </p:nvPicPr>
        <p:blipFill>
          <a:blip r:embed="rId4"/>
          <a:stretch>
            <a:fillRect/>
          </a:stretch>
        </p:blipFill>
        <p:spPr>
          <a:xfrm>
            <a:off x="490013" y="1079153"/>
            <a:ext cx="3084652" cy="3052762"/>
          </a:xfrm>
          <a:prstGeom prst="rect">
            <a:avLst/>
          </a:prstGeom>
        </p:spPr>
      </p:pic>
      <p:sp>
        <p:nvSpPr>
          <p:cNvPr id="13" name="文本框 12"/>
          <p:cNvSpPr txBox="1"/>
          <p:nvPr/>
        </p:nvSpPr>
        <p:spPr>
          <a:xfrm>
            <a:off x="3896445" y="2358289"/>
            <a:ext cx="4380865" cy="769441"/>
          </a:xfrm>
          <a:prstGeom prst="rect">
            <a:avLst/>
          </a:prstGeom>
          <a:noFill/>
        </p:spPr>
        <p:txBody>
          <a:bodyPr wrap="square" rtlCol="0">
            <a:spAutoFit/>
          </a:bodyPr>
          <a:lstStyle/>
          <a:p>
            <a:r>
              <a:rPr lang="en-US" sz="4400" b="1" dirty="0">
                <a:solidFill>
                  <a:schemeClr val="tx1"/>
                </a:solidFill>
                <a:latin typeface="微软雅黑" panose="020B0503020204020204" charset="-122"/>
                <a:ea typeface="微软雅黑" panose="020B0503020204020204" charset="-122"/>
                <a:cs typeface="Times New Roman" panose="02020603050405020304" pitchFamily="18" charset="0"/>
              </a:rPr>
              <a:t>+</a:t>
            </a:r>
          </a:p>
        </p:txBody>
      </p:sp>
      <p:cxnSp>
        <p:nvCxnSpPr>
          <p:cNvPr id="17" name="Google Shape;342;p39"/>
          <p:cNvCxnSpPr/>
          <p:nvPr/>
        </p:nvCxnSpPr>
        <p:spPr>
          <a:xfrm>
            <a:off x="-2045112" y="580491"/>
            <a:ext cx="6923330" cy="0"/>
          </a:xfrm>
          <a:prstGeom prst="straightConnector1">
            <a:avLst/>
          </a:prstGeom>
          <a:noFill/>
          <a:ln w="19050" cap="flat" cmpd="sng">
            <a:solidFill>
              <a:schemeClr val="dk2"/>
            </a:solidFill>
            <a:prstDash val="solid"/>
            <a:round/>
            <a:headEnd type="none" w="med" len="med"/>
            <a:tailEnd type="none" w="med" len="med"/>
          </a:ln>
        </p:spPr>
      </p:cxnSp>
      <p:pic>
        <p:nvPicPr>
          <p:cNvPr id="7" name="图片 6"/>
          <p:cNvPicPr>
            <a:picLocks noChangeAspect="1"/>
          </p:cNvPicPr>
          <p:nvPr/>
        </p:nvPicPr>
        <p:blipFill>
          <a:blip r:embed="rId5"/>
          <a:stretch>
            <a:fillRect/>
          </a:stretch>
        </p:blipFill>
        <p:spPr>
          <a:xfrm>
            <a:off x="4872613" y="651932"/>
            <a:ext cx="3759093" cy="239555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656253" y="2510775"/>
            <a:ext cx="7157336" cy="976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i="0" dirty="0">
                <a:solidFill>
                  <a:schemeClr val="tx1"/>
                </a:solidFill>
                <a:effectLst/>
                <a:latin typeface="Arial" panose="020B0604020202020204" pitchFamily="34" charset="0"/>
              </a:rPr>
              <a:t>Summary &amp; </a:t>
            </a:r>
            <a:br>
              <a:rPr lang="en-US" altLang="zh-CN" i="0" dirty="0">
                <a:solidFill>
                  <a:schemeClr val="tx1"/>
                </a:solidFill>
                <a:effectLst/>
                <a:latin typeface="Arial" panose="020B0604020202020204" pitchFamily="34" charset="0"/>
              </a:rPr>
            </a:br>
            <a:r>
              <a:rPr lang="en-US" altLang="zh-CN" b="0" i="0" dirty="0">
                <a:solidFill>
                  <a:schemeClr val="tx1"/>
                </a:solidFill>
                <a:effectLst/>
                <a:latin typeface="Arial" panose="020B0604020202020204" pitchFamily="34" charset="0"/>
              </a:rPr>
              <a:t>Outlook</a:t>
            </a:r>
            <a:endParaRPr lang="en-US" altLang="zh-CN" dirty="0">
              <a:solidFill>
                <a:schemeClr val="tx1"/>
              </a:solidFill>
              <a:sym typeface="+mn-ea"/>
            </a:endParaRPr>
          </a:p>
        </p:txBody>
      </p:sp>
      <p:sp>
        <p:nvSpPr>
          <p:cNvPr id="340" name="Google Shape;340;p39"/>
          <p:cNvSpPr txBox="1">
            <a:spLocks noGrp="1"/>
          </p:cNvSpPr>
          <p:nvPr>
            <p:ph type="title" idx="2"/>
          </p:nvPr>
        </p:nvSpPr>
        <p:spPr>
          <a:xfrm>
            <a:off x="539750" y="1347470"/>
            <a:ext cx="1437005" cy="1101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dirty="0">
                <a:solidFill>
                  <a:schemeClr val="tx1"/>
                </a:solidFill>
              </a:rPr>
              <a:t>0</a:t>
            </a:r>
            <a:r>
              <a:rPr lang="en-US" sz="6000" dirty="0">
                <a:solidFill>
                  <a:schemeClr val="tx1"/>
                </a:solidFill>
              </a:rPr>
              <a:t>7</a:t>
            </a:r>
            <a:r>
              <a:rPr lang="en-GB" sz="6000" dirty="0">
                <a:solidFill>
                  <a:schemeClr val="tx1"/>
                </a:solidFill>
              </a:rPr>
              <a:t>.</a:t>
            </a:r>
            <a:endParaRPr sz="6000" dirty="0">
              <a:solidFill>
                <a:schemeClr val="tx1"/>
              </a:solidFill>
            </a:endParaRPr>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35935" y="4155363"/>
            <a:ext cx="5041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81"/>
        <p:cNvGrpSpPr/>
        <p:nvPr/>
      </p:nvGrpSpPr>
      <p:grpSpPr>
        <a:xfrm>
          <a:off x="0" y="0"/>
          <a:ext cx="0" cy="0"/>
          <a:chOff x="0" y="0"/>
          <a:chExt cx="0" cy="0"/>
        </a:xfrm>
      </p:grpSpPr>
      <p:sp>
        <p:nvSpPr>
          <p:cNvPr id="682" name="Google Shape;682;p59"/>
          <p:cNvSpPr txBox="1">
            <a:spLocks noGrp="1"/>
          </p:cNvSpPr>
          <p:nvPr>
            <p:ph type="title"/>
          </p:nvPr>
        </p:nvSpPr>
        <p:spPr>
          <a:xfrm>
            <a:off x="683260" y="267335"/>
            <a:ext cx="3023870" cy="572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dirty="0">
                <a:solidFill>
                  <a:schemeClr val="tx1"/>
                </a:solidFill>
              </a:rPr>
              <a:t>What we do?</a:t>
            </a:r>
          </a:p>
        </p:txBody>
      </p:sp>
      <p:graphicFrame>
        <p:nvGraphicFramePr>
          <p:cNvPr id="683" name="Google Shape;683;p59"/>
          <p:cNvGraphicFramePr/>
          <p:nvPr>
            <p:custDataLst>
              <p:tags r:id="rId1"/>
            </p:custDataLst>
          </p:nvPr>
        </p:nvGraphicFramePr>
        <p:xfrm>
          <a:off x="532295" y="1018023"/>
          <a:ext cx="7576185" cy="3745230"/>
        </p:xfrm>
        <a:graphic>
          <a:graphicData uri="http://schemas.openxmlformats.org/drawingml/2006/table">
            <a:tbl>
              <a:tblPr>
                <a:noFill/>
                <a:tableStyleId>{AD65D0E3-8FA3-4CA1-8A76-F7BDC07CA0B3}</a:tableStyleId>
              </a:tblPr>
              <a:tblGrid>
                <a:gridCol w="1542415">
                  <a:extLst>
                    <a:ext uri="{9D8B030D-6E8A-4147-A177-3AD203B41FA5}">
                      <a16:colId xmlns:a16="http://schemas.microsoft.com/office/drawing/2014/main" val="20000"/>
                    </a:ext>
                  </a:extLst>
                </a:gridCol>
                <a:gridCol w="2447290">
                  <a:extLst>
                    <a:ext uri="{9D8B030D-6E8A-4147-A177-3AD203B41FA5}">
                      <a16:colId xmlns:a16="http://schemas.microsoft.com/office/drawing/2014/main" val="20001"/>
                    </a:ext>
                  </a:extLst>
                </a:gridCol>
                <a:gridCol w="1354455">
                  <a:extLst>
                    <a:ext uri="{9D8B030D-6E8A-4147-A177-3AD203B41FA5}">
                      <a16:colId xmlns:a16="http://schemas.microsoft.com/office/drawing/2014/main" val="20002"/>
                    </a:ext>
                  </a:extLst>
                </a:gridCol>
                <a:gridCol w="2232025">
                  <a:extLst>
                    <a:ext uri="{9D8B030D-6E8A-4147-A177-3AD203B41FA5}">
                      <a16:colId xmlns:a16="http://schemas.microsoft.com/office/drawing/2014/main" val="20003"/>
                    </a:ext>
                  </a:extLst>
                </a:gridCol>
              </a:tblGrid>
              <a:tr h="426720">
                <a:tc>
                  <a:txBody>
                    <a:bodyPr/>
                    <a:lstStyle/>
                    <a:p>
                      <a:pPr marL="0" lvl="0" indent="0" algn="ctr" rtl="0">
                        <a:spcBef>
                          <a:spcPts val="0"/>
                        </a:spcBef>
                        <a:spcAft>
                          <a:spcPts val="0"/>
                        </a:spcAft>
                        <a:buNone/>
                      </a:pPr>
                      <a:r>
                        <a:rPr lang="en-US" sz="1600" b="1">
                          <a:solidFill>
                            <a:schemeClr val="dk2"/>
                          </a:solidFill>
                          <a:latin typeface="Mallanna"/>
                          <a:ea typeface="Mallanna"/>
                          <a:cs typeface="Mallanna"/>
                          <a:sym typeface="Mallanna"/>
                        </a:rPr>
                        <a:t>Work</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altLang="en-GB" sz="1600">
                          <a:solidFill>
                            <a:schemeClr val="dk2"/>
                          </a:solidFill>
                          <a:latin typeface="Mallanna"/>
                          <a:ea typeface="Mallanna"/>
                          <a:cs typeface="Mallanna"/>
                          <a:sym typeface="Mallanna"/>
                        </a:rPr>
                        <a:t>Participants</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algn="ctr" rtl="0">
                        <a:spcBef>
                          <a:spcPts val="0"/>
                        </a:spcBef>
                        <a:spcAft>
                          <a:spcPts val="0"/>
                        </a:spcAft>
                        <a:buSzTx/>
                        <a:buNone/>
                      </a:pPr>
                      <a:r>
                        <a:rPr lang="en-US" sz="1600" b="1">
                          <a:solidFill>
                            <a:schemeClr val="dk2"/>
                          </a:solidFill>
                          <a:latin typeface="Mallanna"/>
                          <a:ea typeface="Mallanna"/>
                          <a:cs typeface="Mallanna"/>
                          <a:sym typeface="Mallanna"/>
                        </a:rPr>
                        <a:t>Work</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r>
                        <a:rPr lang="en-US" altLang="en-GB" sz="1600">
                          <a:solidFill>
                            <a:schemeClr val="dk2"/>
                          </a:solidFill>
                          <a:latin typeface="Mallanna"/>
                          <a:ea typeface="Mallanna"/>
                          <a:cs typeface="Mallanna"/>
                          <a:sym typeface="Mallanna"/>
                        </a:rPr>
                        <a:t>Participants</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Brainstorm of topic</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en-GB"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Concept Video</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endParaRPr lang="en-GB"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1"/>
                  </a:ext>
                </a:extLst>
              </a:tr>
              <a:tr h="488315">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Questionaire and Interviews</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lt1"/>
                          </a:solidFill>
                          <a:latin typeface="Russo One"/>
                          <a:ea typeface="Russo One"/>
                          <a:cs typeface="Russo One"/>
                          <a:sym typeface="Russo One"/>
                        </a:rPr>
                        <a:t>Lunch break</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Low-fi prototype</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lang="en-GB" altLang="en-US" sz="1000">
                        <a:solidFill>
                          <a:schemeClr val="lt1"/>
                        </a:solidFill>
                        <a:latin typeface="Russo One"/>
                        <a:ea typeface="Russo One"/>
                        <a:cs typeface="Russo One"/>
                        <a:sym typeface="Russo O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2"/>
                  </a:ext>
                </a:extLst>
              </a:tr>
              <a:tr h="464820">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POV</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en-GB"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Mid-fi prototype</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endParaRPr lang="en-GB"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3"/>
                  </a:ext>
                </a:extLst>
              </a:tr>
              <a:tr h="486410">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Brainstorm of Ideate</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en-GB"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Group heuristic test</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tc>
                  <a:txBody>
                    <a:bodyPr/>
                    <a:lstStyle/>
                    <a:p>
                      <a:pPr marL="0" lvl="0" indent="0" algn="l" rtl="0">
                        <a:spcBef>
                          <a:spcPts val="0"/>
                        </a:spcBef>
                        <a:spcAft>
                          <a:spcPts val="0"/>
                        </a:spcAft>
                        <a:buNone/>
                      </a:pPr>
                      <a:endParaRPr lang="en-GB"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4"/>
                  </a:ext>
                </a:extLst>
              </a:tr>
              <a:tr h="464185">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Mindmap</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en-GB"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3D model</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en-GB"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56565">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Presentation</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zh-CN"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altLang="zh-CN" sz="1000">
                          <a:solidFill>
                            <a:schemeClr val="dk2"/>
                          </a:solidFill>
                          <a:latin typeface="Mallanna"/>
                          <a:ea typeface="Mallanna"/>
                          <a:cs typeface="Mallanna"/>
                          <a:sym typeface="Mallanna"/>
                        </a:rPr>
                        <a:t>PPT</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zh-CN"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450215">
                <a:tc>
                  <a:txBody>
                    <a:bodyPr/>
                    <a:lstStyle/>
                    <a:p>
                      <a:pPr marL="0" lvl="0" indent="0" algn="l" rtl="0">
                        <a:spcBef>
                          <a:spcPts val="0"/>
                        </a:spcBef>
                        <a:spcAft>
                          <a:spcPts val="0"/>
                        </a:spcAft>
                        <a:buNone/>
                      </a:pPr>
                      <a:r>
                        <a:rPr lang="en-US" altLang="en-GB" sz="1000" b="1">
                          <a:solidFill>
                            <a:schemeClr val="dk2"/>
                          </a:solidFill>
                          <a:latin typeface="Mallanna"/>
                          <a:ea typeface="Mallanna"/>
                          <a:cs typeface="Mallanna"/>
                          <a:sym typeface="Mallanna"/>
                        </a:rPr>
                        <a:t>Discussion</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zh-CN"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zh-CN"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lang="zh-CN" altLang="en-US" sz="1000">
                        <a:solidFill>
                          <a:schemeClr val="dk2"/>
                        </a:solidFill>
                        <a:latin typeface="Mallanna"/>
                        <a:ea typeface="Mallanna"/>
                        <a:cs typeface="Mallanna"/>
                        <a:sym typeface="Mallanna"/>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684" name="Google Shape;684;p59"/>
          <p:cNvPicPr preferRelativeResize="0"/>
          <p:nvPr/>
        </p:nvPicPr>
        <p:blipFill>
          <a:blip r:embed="rId4"/>
          <a:stretch>
            <a:fillRect/>
          </a:stretch>
        </p:blipFill>
        <p:spPr>
          <a:xfrm>
            <a:off x="-1184850" y="789134"/>
            <a:ext cx="1847700" cy="1841466"/>
          </a:xfrm>
          <a:prstGeom prst="rect">
            <a:avLst/>
          </a:prstGeom>
          <a:noFill/>
          <a:ln>
            <a:noFill/>
          </a:ln>
        </p:spPr>
      </p:pic>
      <p:sp>
        <p:nvSpPr>
          <p:cNvPr id="687" name="Google Shape;687;p59"/>
          <p:cNvSpPr/>
          <p:nvPr/>
        </p:nvSpPr>
        <p:spPr>
          <a:xfrm rot="8043026">
            <a:off x="-683413" y="1188839"/>
            <a:ext cx="844826" cy="175351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rot="8043026">
            <a:off x="-854863" y="1360289"/>
            <a:ext cx="844826" cy="175351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图片 1" descr="lx"/>
          <p:cNvPicPr>
            <a:picLocks noChangeAspect="1"/>
          </p:cNvPicPr>
          <p:nvPr/>
        </p:nvPicPr>
        <p:blipFill>
          <a:blip r:embed="rId5"/>
          <a:stretch>
            <a:fillRect/>
          </a:stretch>
        </p:blipFill>
        <p:spPr>
          <a:xfrm>
            <a:off x="4994910" y="130810"/>
            <a:ext cx="406400" cy="406400"/>
          </a:xfrm>
          <a:prstGeom prst="rect">
            <a:avLst/>
          </a:prstGeom>
        </p:spPr>
      </p:pic>
      <p:pic>
        <p:nvPicPr>
          <p:cNvPr id="3" name="图片 2" descr="lya"/>
          <p:cNvPicPr>
            <a:picLocks noChangeAspect="1"/>
          </p:cNvPicPr>
          <p:nvPr/>
        </p:nvPicPr>
        <p:blipFill>
          <a:blip r:embed="rId6"/>
          <a:stretch>
            <a:fillRect/>
          </a:stretch>
        </p:blipFill>
        <p:spPr>
          <a:xfrm>
            <a:off x="5499100" y="130810"/>
            <a:ext cx="415290" cy="415290"/>
          </a:xfrm>
          <a:prstGeom prst="rect">
            <a:avLst/>
          </a:prstGeom>
        </p:spPr>
      </p:pic>
      <p:pic>
        <p:nvPicPr>
          <p:cNvPr id="4" name="图片 3" descr="lzb"/>
          <p:cNvPicPr>
            <a:picLocks noChangeAspect="1"/>
          </p:cNvPicPr>
          <p:nvPr/>
        </p:nvPicPr>
        <p:blipFill>
          <a:blip r:embed="rId7"/>
          <a:stretch>
            <a:fillRect/>
          </a:stretch>
        </p:blipFill>
        <p:spPr>
          <a:xfrm>
            <a:off x="6012180" y="122555"/>
            <a:ext cx="422275" cy="422275"/>
          </a:xfrm>
          <a:prstGeom prst="rect">
            <a:avLst/>
          </a:prstGeom>
        </p:spPr>
      </p:pic>
      <p:pic>
        <p:nvPicPr>
          <p:cNvPr id="5" name="图片 4" descr="zhf"/>
          <p:cNvPicPr>
            <a:picLocks noChangeAspect="1"/>
          </p:cNvPicPr>
          <p:nvPr/>
        </p:nvPicPr>
        <p:blipFill>
          <a:blip r:embed="rId8"/>
          <a:stretch>
            <a:fillRect/>
          </a:stretch>
        </p:blipFill>
        <p:spPr>
          <a:xfrm>
            <a:off x="6565900" y="135255"/>
            <a:ext cx="410845" cy="410845"/>
          </a:xfrm>
          <a:prstGeom prst="rect">
            <a:avLst/>
          </a:prstGeom>
        </p:spPr>
      </p:pic>
      <p:pic>
        <p:nvPicPr>
          <p:cNvPr id="6" name="图片 5" descr="zry"/>
          <p:cNvPicPr>
            <a:picLocks noChangeAspect="1"/>
          </p:cNvPicPr>
          <p:nvPr/>
        </p:nvPicPr>
        <p:blipFill>
          <a:blip r:embed="rId9"/>
          <a:stretch>
            <a:fillRect/>
          </a:stretch>
        </p:blipFill>
        <p:spPr>
          <a:xfrm>
            <a:off x="7083425" y="122555"/>
            <a:ext cx="393065" cy="393065"/>
          </a:xfrm>
          <a:prstGeom prst="rect">
            <a:avLst/>
          </a:prstGeom>
        </p:spPr>
      </p:pic>
      <p:pic>
        <p:nvPicPr>
          <p:cNvPr id="7" name="图片 6" descr="lx"/>
          <p:cNvPicPr>
            <a:picLocks noChangeAspect="1"/>
          </p:cNvPicPr>
          <p:nvPr/>
        </p:nvPicPr>
        <p:blipFill>
          <a:blip r:embed="rId5"/>
          <a:stretch>
            <a:fillRect/>
          </a:stretch>
        </p:blipFill>
        <p:spPr>
          <a:xfrm>
            <a:off x="2195830" y="1577340"/>
            <a:ext cx="308610" cy="308610"/>
          </a:xfrm>
          <a:prstGeom prst="rect">
            <a:avLst/>
          </a:prstGeom>
        </p:spPr>
      </p:pic>
      <p:pic>
        <p:nvPicPr>
          <p:cNvPr id="8" name="图片 7" descr="lya"/>
          <p:cNvPicPr>
            <a:picLocks noChangeAspect="1"/>
          </p:cNvPicPr>
          <p:nvPr/>
        </p:nvPicPr>
        <p:blipFill>
          <a:blip r:embed="rId6"/>
          <a:stretch>
            <a:fillRect/>
          </a:stretch>
        </p:blipFill>
        <p:spPr>
          <a:xfrm>
            <a:off x="2627630" y="1569720"/>
            <a:ext cx="316230" cy="316230"/>
          </a:xfrm>
          <a:prstGeom prst="rect">
            <a:avLst/>
          </a:prstGeom>
        </p:spPr>
      </p:pic>
      <p:pic>
        <p:nvPicPr>
          <p:cNvPr id="9" name="图片 8" descr="lzb"/>
          <p:cNvPicPr>
            <a:picLocks noChangeAspect="1"/>
          </p:cNvPicPr>
          <p:nvPr/>
        </p:nvPicPr>
        <p:blipFill>
          <a:blip r:embed="rId7"/>
          <a:stretch>
            <a:fillRect/>
          </a:stretch>
        </p:blipFill>
        <p:spPr>
          <a:xfrm>
            <a:off x="3067050" y="1570990"/>
            <a:ext cx="321310" cy="321310"/>
          </a:xfrm>
          <a:prstGeom prst="rect">
            <a:avLst/>
          </a:prstGeom>
        </p:spPr>
      </p:pic>
      <p:pic>
        <p:nvPicPr>
          <p:cNvPr id="10" name="图片 9" descr="zhf"/>
          <p:cNvPicPr>
            <a:picLocks noChangeAspect="1"/>
          </p:cNvPicPr>
          <p:nvPr/>
        </p:nvPicPr>
        <p:blipFill>
          <a:blip r:embed="rId8"/>
          <a:stretch>
            <a:fillRect/>
          </a:stretch>
        </p:blipFill>
        <p:spPr>
          <a:xfrm>
            <a:off x="3563620" y="1575435"/>
            <a:ext cx="312420" cy="312420"/>
          </a:xfrm>
          <a:prstGeom prst="rect">
            <a:avLst/>
          </a:prstGeom>
        </p:spPr>
      </p:pic>
      <p:pic>
        <p:nvPicPr>
          <p:cNvPr id="11" name="图片 10" descr="zry"/>
          <p:cNvPicPr>
            <a:picLocks noChangeAspect="1"/>
          </p:cNvPicPr>
          <p:nvPr/>
        </p:nvPicPr>
        <p:blipFill>
          <a:blip r:embed="rId9"/>
          <a:stretch>
            <a:fillRect/>
          </a:stretch>
        </p:blipFill>
        <p:spPr>
          <a:xfrm>
            <a:off x="3996055" y="1577340"/>
            <a:ext cx="299085" cy="299085"/>
          </a:xfrm>
          <a:prstGeom prst="rect">
            <a:avLst/>
          </a:prstGeom>
        </p:spPr>
      </p:pic>
      <p:pic>
        <p:nvPicPr>
          <p:cNvPr id="17" name="图片 16" descr="lx"/>
          <p:cNvPicPr>
            <a:picLocks noChangeAspect="1"/>
          </p:cNvPicPr>
          <p:nvPr/>
        </p:nvPicPr>
        <p:blipFill>
          <a:blip r:embed="rId5"/>
          <a:stretch>
            <a:fillRect/>
          </a:stretch>
        </p:blipFill>
        <p:spPr>
          <a:xfrm>
            <a:off x="2195830" y="2073910"/>
            <a:ext cx="308610" cy="308610"/>
          </a:xfrm>
          <a:prstGeom prst="rect">
            <a:avLst/>
          </a:prstGeom>
        </p:spPr>
      </p:pic>
      <p:pic>
        <p:nvPicPr>
          <p:cNvPr id="18" name="图片 17" descr="lya"/>
          <p:cNvPicPr>
            <a:picLocks noChangeAspect="1"/>
          </p:cNvPicPr>
          <p:nvPr/>
        </p:nvPicPr>
        <p:blipFill>
          <a:blip r:embed="rId6"/>
          <a:stretch>
            <a:fillRect/>
          </a:stretch>
        </p:blipFill>
        <p:spPr>
          <a:xfrm>
            <a:off x="2627630" y="2066290"/>
            <a:ext cx="316230" cy="316230"/>
          </a:xfrm>
          <a:prstGeom prst="rect">
            <a:avLst/>
          </a:prstGeom>
        </p:spPr>
      </p:pic>
      <p:pic>
        <p:nvPicPr>
          <p:cNvPr id="19" name="图片 18" descr="lzb"/>
          <p:cNvPicPr>
            <a:picLocks noChangeAspect="1"/>
          </p:cNvPicPr>
          <p:nvPr/>
        </p:nvPicPr>
        <p:blipFill>
          <a:blip r:embed="rId7"/>
          <a:stretch>
            <a:fillRect/>
          </a:stretch>
        </p:blipFill>
        <p:spPr>
          <a:xfrm>
            <a:off x="3067050" y="2067560"/>
            <a:ext cx="321310" cy="321310"/>
          </a:xfrm>
          <a:prstGeom prst="rect">
            <a:avLst/>
          </a:prstGeom>
        </p:spPr>
      </p:pic>
      <p:pic>
        <p:nvPicPr>
          <p:cNvPr id="20" name="图片 19" descr="zhf"/>
          <p:cNvPicPr>
            <a:picLocks noChangeAspect="1"/>
          </p:cNvPicPr>
          <p:nvPr/>
        </p:nvPicPr>
        <p:blipFill>
          <a:blip r:embed="rId8"/>
          <a:stretch>
            <a:fillRect/>
          </a:stretch>
        </p:blipFill>
        <p:spPr>
          <a:xfrm>
            <a:off x="3563620" y="2072005"/>
            <a:ext cx="312420" cy="312420"/>
          </a:xfrm>
          <a:prstGeom prst="rect">
            <a:avLst/>
          </a:prstGeom>
        </p:spPr>
      </p:pic>
      <p:pic>
        <p:nvPicPr>
          <p:cNvPr id="21" name="图片 20" descr="zry"/>
          <p:cNvPicPr>
            <a:picLocks noChangeAspect="1"/>
          </p:cNvPicPr>
          <p:nvPr/>
        </p:nvPicPr>
        <p:blipFill>
          <a:blip r:embed="rId9"/>
          <a:stretch>
            <a:fillRect/>
          </a:stretch>
        </p:blipFill>
        <p:spPr>
          <a:xfrm>
            <a:off x="3996055" y="2073910"/>
            <a:ext cx="299085" cy="299085"/>
          </a:xfrm>
          <a:prstGeom prst="rect">
            <a:avLst/>
          </a:prstGeom>
        </p:spPr>
      </p:pic>
      <p:pic>
        <p:nvPicPr>
          <p:cNvPr id="22" name="图片 21" descr="zhf"/>
          <p:cNvPicPr>
            <a:picLocks noChangeAspect="1"/>
          </p:cNvPicPr>
          <p:nvPr/>
        </p:nvPicPr>
        <p:blipFill>
          <a:blip r:embed="rId8"/>
          <a:stretch>
            <a:fillRect/>
          </a:stretch>
        </p:blipFill>
        <p:spPr>
          <a:xfrm>
            <a:off x="3388360" y="2502535"/>
            <a:ext cx="353695" cy="353695"/>
          </a:xfrm>
          <a:prstGeom prst="rect">
            <a:avLst/>
          </a:prstGeom>
        </p:spPr>
      </p:pic>
      <p:pic>
        <p:nvPicPr>
          <p:cNvPr id="23" name="图片 22" descr="lx"/>
          <p:cNvPicPr>
            <a:picLocks noChangeAspect="1"/>
          </p:cNvPicPr>
          <p:nvPr/>
        </p:nvPicPr>
        <p:blipFill>
          <a:blip r:embed="rId5"/>
          <a:stretch>
            <a:fillRect/>
          </a:stretch>
        </p:blipFill>
        <p:spPr>
          <a:xfrm>
            <a:off x="2195830" y="2986405"/>
            <a:ext cx="308610" cy="308610"/>
          </a:xfrm>
          <a:prstGeom prst="rect">
            <a:avLst/>
          </a:prstGeom>
        </p:spPr>
      </p:pic>
      <p:pic>
        <p:nvPicPr>
          <p:cNvPr id="24" name="图片 23" descr="lya"/>
          <p:cNvPicPr>
            <a:picLocks noChangeAspect="1"/>
          </p:cNvPicPr>
          <p:nvPr/>
        </p:nvPicPr>
        <p:blipFill>
          <a:blip r:embed="rId6"/>
          <a:stretch>
            <a:fillRect/>
          </a:stretch>
        </p:blipFill>
        <p:spPr>
          <a:xfrm>
            <a:off x="2627630" y="2978785"/>
            <a:ext cx="316230" cy="316230"/>
          </a:xfrm>
          <a:prstGeom prst="rect">
            <a:avLst/>
          </a:prstGeom>
        </p:spPr>
      </p:pic>
      <p:pic>
        <p:nvPicPr>
          <p:cNvPr id="25" name="图片 24" descr="lzb"/>
          <p:cNvPicPr>
            <a:picLocks noChangeAspect="1"/>
          </p:cNvPicPr>
          <p:nvPr/>
        </p:nvPicPr>
        <p:blipFill>
          <a:blip r:embed="rId7"/>
          <a:stretch>
            <a:fillRect/>
          </a:stretch>
        </p:blipFill>
        <p:spPr>
          <a:xfrm>
            <a:off x="3067050" y="2980055"/>
            <a:ext cx="321310" cy="321310"/>
          </a:xfrm>
          <a:prstGeom prst="rect">
            <a:avLst/>
          </a:prstGeom>
        </p:spPr>
      </p:pic>
      <p:pic>
        <p:nvPicPr>
          <p:cNvPr id="26" name="图片 25" descr="zhf"/>
          <p:cNvPicPr>
            <a:picLocks noChangeAspect="1"/>
          </p:cNvPicPr>
          <p:nvPr/>
        </p:nvPicPr>
        <p:blipFill>
          <a:blip r:embed="rId8"/>
          <a:stretch>
            <a:fillRect/>
          </a:stretch>
        </p:blipFill>
        <p:spPr>
          <a:xfrm>
            <a:off x="3563620" y="2984500"/>
            <a:ext cx="312420" cy="312420"/>
          </a:xfrm>
          <a:prstGeom prst="rect">
            <a:avLst/>
          </a:prstGeom>
        </p:spPr>
      </p:pic>
      <p:pic>
        <p:nvPicPr>
          <p:cNvPr id="27" name="图片 26" descr="zry"/>
          <p:cNvPicPr>
            <a:picLocks noChangeAspect="1"/>
          </p:cNvPicPr>
          <p:nvPr/>
        </p:nvPicPr>
        <p:blipFill>
          <a:blip r:embed="rId9"/>
          <a:stretch>
            <a:fillRect/>
          </a:stretch>
        </p:blipFill>
        <p:spPr>
          <a:xfrm>
            <a:off x="3996055" y="2986405"/>
            <a:ext cx="299085" cy="299085"/>
          </a:xfrm>
          <a:prstGeom prst="rect">
            <a:avLst/>
          </a:prstGeom>
        </p:spPr>
      </p:pic>
      <p:pic>
        <p:nvPicPr>
          <p:cNvPr id="28" name="图片 27" descr="lx"/>
          <p:cNvPicPr>
            <a:picLocks noChangeAspect="1"/>
          </p:cNvPicPr>
          <p:nvPr/>
        </p:nvPicPr>
        <p:blipFill>
          <a:blip r:embed="rId5"/>
          <a:stretch>
            <a:fillRect/>
          </a:stretch>
        </p:blipFill>
        <p:spPr>
          <a:xfrm>
            <a:off x="3057525" y="3452495"/>
            <a:ext cx="363220" cy="363220"/>
          </a:xfrm>
          <a:prstGeom prst="rect">
            <a:avLst/>
          </a:prstGeom>
        </p:spPr>
      </p:pic>
      <p:pic>
        <p:nvPicPr>
          <p:cNvPr id="29" name="图片 28" descr="lx"/>
          <p:cNvPicPr>
            <a:picLocks noChangeAspect="1"/>
          </p:cNvPicPr>
          <p:nvPr/>
        </p:nvPicPr>
        <p:blipFill>
          <a:blip r:embed="rId5"/>
          <a:stretch>
            <a:fillRect/>
          </a:stretch>
        </p:blipFill>
        <p:spPr>
          <a:xfrm>
            <a:off x="7092315" y="1485900"/>
            <a:ext cx="406400" cy="406400"/>
          </a:xfrm>
          <a:prstGeom prst="rect">
            <a:avLst/>
          </a:prstGeom>
        </p:spPr>
      </p:pic>
      <p:pic>
        <p:nvPicPr>
          <p:cNvPr id="30" name="图片 29" descr="zhf"/>
          <p:cNvPicPr>
            <a:picLocks noChangeAspect="1"/>
          </p:cNvPicPr>
          <p:nvPr/>
        </p:nvPicPr>
        <p:blipFill>
          <a:blip r:embed="rId8"/>
          <a:stretch>
            <a:fillRect/>
          </a:stretch>
        </p:blipFill>
        <p:spPr>
          <a:xfrm>
            <a:off x="6516370" y="1491615"/>
            <a:ext cx="410845" cy="410845"/>
          </a:xfrm>
          <a:prstGeom prst="rect">
            <a:avLst/>
          </a:prstGeom>
        </p:spPr>
      </p:pic>
      <p:pic>
        <p:nvPicPr>
          <p:cNvPr id="31" name="图片 30" descr="lzb"/>
          <p:cNvPicPr>
            <a:picLocks noChangeAspect="1"/>
          </p:cNvPicPr>
          <p:nvPr/>
        </p:nvPicPr>
        <p:blipFill>
          <a:blip r:embed="rId7"/>
          <a:stretch>
            <a:fillRect/>
          </a:stretch>
        </p:blipFill>
        <p:spPr>
          <a:xfrm>
            <a:off x="6803390" y="1995170"/>
            <a:ext cx="405130" cy="405130"/>
          </a:xfrm>
          <a:prstGeom prst="rect">
            <a:avLst/>
          </a:prstGeom>
        </p:spPr>
      </p:pic>
      <p:pic>
        <p:nvPicPr>
          <p:cNvPr id="32" name="图片 31" descr="lzb"/>
          <p:cNvPicPr>
            <a:picLocks noChangeAspect="1"/>
          </p:cNvPicPr>
          <p:nvPr/>
        </p:nvPicPr>
        <p:blipFill>
          <a:blip r:embed="rId7"/>
          <a:stretch>
            <a:fillRect/>
          </a:stretch>
        </p:blipFill>
        <p:spPr>
          <a:xfrm>
            <a:off x="6804025" y="3411220"/>
            <a:ext cx="404495" cy="404495"/>
          </a:xfrm>
          <a:prstGeom prst="rect">
            <a:avLst/>
          </a:prstGeom>
        </p:spPr>
      </p:pic>
      <p:pic>
        <p:nvPicPr>
          <p:cNvPr id="33" name="图片 32" descr="lya"/>
          <p:cNvPicPr>
            <a:picLocks noChangeAspect="1"/>
          </p:cNvPicPr>
          <p:nvPr/>
        </p:nvPicPr>
        <p:blipFill>
          <a:blip r:embed="rId6"/>
          <a:stretch>
            <a:fillRect/>
          </a:stretch>
        </p:blipFill>
        <p:spPr>
          <a:xfrm>
            <a:off x="7083425" y="2460625"/>
            <a:ext cx="415290" cy="415290"/>
          </a:xfrm>
          <a:prstGeom prst="rect">
            <a:avLst/>
          </a:prstGeom>
        </p:spPr>
      </p:pic>
      <p:pic>
        <p:nvPicPr>
          <p:cNvPr id="34" name="图片 33" descr="zry"/>
          <p:cNvPicPr>
            <a:picLocks noChangeAspect="1"/>
          </p:cNvPicPr>
          <p:nvPr/>
        </p:nvPicPr>
        <p:blipFill>
          <a:blip r:embed="rId9"/>
          <a:stretch>
            <a:fillRect/>
          </a:stretch>
        </p:blipFill>
        <p:spPr>
          <a:xfrm>
            <a:off x="6504940" y="2482850"/>
            <a:ext cx="393065" cy="393065"/>
          </a:xfrm>
          <a:prstGeom prst="rect">
            <a:avLst/>
          </a:prstGeom>
        </p:spPr>
      </p:pic>
      <p:pic>
        <p:nvPicPr>
          <p:cNvPr id="35" name="图片 34" descr="zry"/>
          <p:cNvPicPr>
            <a:picLocks noChangeAspect="1"/>
          </p:cNvPicPr>
          <p:nvPr/>
        </p:nvPicPr>
        <p:blipFill>
          <a:blip r:embed="rId9"/>
          <a:stretch>
            <a:fillRect/>
          </a:stretch>
        </p:blipFill>
        <p:spPr>
          <a:xfrm>
            <a:off x="6012180" y="2978785"/>
            <a:ext cx="363855" cy="363855"/>
          </a:xfrm>
          <a:prstGeom prst="rect">
            <a:avLst/>
          </a:prstGeom>
        </p:spPr>
      </p:pic>
      <p:pic>
        <p:nvPicPr>
          <p:cNvPr id="36" name="图片 35" descr="zhf"/>
          <p:cNvPicPr>
            <a:picLocks noChangeAspect="1"/>
          </p:cNvPicPr>
          <p:nvPr/>
        </p:nvPicPr>
        <p:blipFill>
          <a:blip r:embed="rId8"/>
          <a:stretch>
            <a:fillRect/>
          </a:stretch>
        </p:blipFill>
        <p:spPr>
          <a:xfrm>
            <a:off x="6504940" y="2991485"/>
            <a:ext cx="361315" cy="361315"/>
          </a:xfrm>
          <a:prstGeom prst="rect">
            <a:avLst/>
          </a:prstGeom>
        </p:spPr>
      </p:pic>
      <p:pic>
        <p:nvPicPr>
          <p:cNvPr id="37" name="图片 36" descr="lx"/>
          <p:cNvPicPr>
            <a:picLocks noChangeAspect="1"/>
          </p:cNvPicPr>
          <p:nvPr/>
        </p:nvPicPr>
        <p:blipFill>
          <a:blip r:embed="rId5"/>
          <a:stretch>
            <a:fillRect/>
          </a:stretch>
        </p:blipFill>
        <p:spPr>
          <a:xfrm>
            <a:off x="7019925" y="2986405"/>
            <a:ext cx="372110" cy="372110"/>
          </a:xfrm>
          <a:prstGeom prst="rect">
            <a:avLst/>
          </a:prstGeom>
        </p:spPr>
      </p:pic>
      <p:pic>
        <p:nvPicPr>
          <p:cNvPr id="38" name="图片 37" descr="lzb"/>
          <p:cNvPicPr>
            <a:picLocks noChangeAspect="1"/>
          </p:cNvPicPr>
          <p:nvPr/>
        </p:nvPicPr>
        <p:blipFill>
          <a:blip r:embed="rId7"/>
          <a:stretch>
            <a:fillRect/>
          </a:stretch>
        </p:blipFill>
        <p:spPr>
          <a:xfrm>
            <a:off x="2252345" y="3905885"/>
            <a:ext cx="375285" cy="375285"/>
          </a:xfrm>
          <a:prstGeom prst="rect">
            <a:avLst/>
          </a:prstGeom>
        </p:spPr>
      </p:pic>
      <p:pic>
        <p:nvPicPr>
          <p:cNvPr id="39" name="图片 38" descr="zhf"/>
          <p:cNvPicPr>
            <a:picLocks noChangeAspect="1"/>
          </p:cNvPicPr>
          <p:nvPr/>
        </p:nvPicPr>
        <p:blipFill>
          <a:blip r:embed="rId8"/>
          <a:stretch>
            <a:fillRect/>
          </a:stretch>
        </p:blipFill>
        <p:spPr>
          <a:xfrm>
            <a:off x="2784475" y="3905885"/>
            <a:ext cx="393700" cy="393700"/>
          </a:xfrm>
          <a:prstGeom prst="rect">
            <a:avLst/>
          </a:prstGeom>
        </p:spPr>
      </p:pic>
      <p:pic>
        <p:nvPicPr>
          <p:cNvPr id="40" name="图片 39" descr="zry"/>
          <p:cNvPicPr>
            <a:picLocks noChangeAspect="1"/>
          </p:cNvPicPr>
          <p:nvPr/>
        </p:nvPicPr>
        <p:blipFill>
          <a:blip r:embed="rId9"/>
          <a:stretch>
            <a:fillRect/>
          </a:stretch>
        </p:blipFill>
        <p:spPr>
          <a:xfrm>
            <a:off x="3314065" y="3888105"/>
            <a:ext cx="393065" cy="393065"/>
          </a:xfrm>
          <a:prstGeom prst="rect">
            <a:avLst/>
          </a:prstGeom>
        </p:spPr>
      </p:pic>
      <p:pic>
        <p:nvPicPr>
          <p:cNvPr id="41" name="图片 40" descr="lya"/>
          <p:cNvPicPr>
            <a:picLocks noChangeAspect="1"/>
          </p:cNvPicPr>
          <p:nvPr/>
        </p:nvPicPr>
        <p:blipFill>
          <a:blip r:embed="rId6"/>
          <a:stretch>
            <a:fillRect/>
          </a:stretch>
        </p:blipFill>
        <p:spPr>
          <a:xfrm>
            <a:off x="7524115" y="2951480"/>
            <a:ext cx="417830" cy="417830"/>
          </a:xfrm>
          <a:prstGeom prst="rect">
            <a:avLst/>
          </a:prstGeom>
        </p:spPr>
      </p:pic>
      <p:pic>
        <p:nvPicPr>
          <p:cNvPr id="42" name="图片 41" descr="lx"/>
          <p:cNvPicPr>
            <a:picLocks noChangeAspect="1"/>
          </p:cNvPicPr>
          <p:nvPr/>
        </p:nvPicPr>
        <p:blipFill>
          <a:blip r:embed="rId5"/>
          <a:stretch>
            <a:fillRect/>
          </a:stretch>
        </p:blipFill>
        <p:spPr>
          <a:xfrm>
            <a:off x="5942965" y="3943985"/>
            <a:ext cx="308610" cy="308610"/>
          </a:xfrm>
          <a:prstGeom prst="rect">
            <a:avLst/>
          </a:prstGeom>
        </p:spPr>
      </p:pic>
      <p:pic>
        <p:nvPicPr>
          <p:cNvPr id="43" name="图片 42" descr="lya"/>
          <p:cNvPicPr>
            <a:picLocks noChangeAspect="1"/>
          </p:cNvPicPr>
          <p:nvPr/>
        </p:nvPicPr>
        <p:blipFill>
          <a:blip r:embed="rId6"/>
          <a:stretch>
            <a:fillRect/>
          </a:stretch>
        </p:blipFill>
        <p:spPr>
          <a:xfrm>
            <a:off x="6374765" y="3936365"/>
            <a:ext cx="316230" cy="316230"/>
          </a:xfrm>
          <a:prstGeom prst="rect">
            <a:avLst/>
          </a:prstGeom>
        </p:spPr>
      </p:pic>
      <p:pic>
        <p:nvPicPr>
          <p:cNvPr id="44" name="图片 43" descr="lzb"/>
          <p:cNvPicPr>
            <a:picLocks noChangeAspect="1"/>
          </p:cNvPicPr>
          <p:nvPr/>
        </p:nvPicPr>
        <p:blipFill>
          <a:blip r:embed="rId7"/>
          <a:stretch>
            <a:fillRect/>
          </a:stretch>
        </p:blipFill>
        <p:spPr>
          <a:xfrm>
            <a:off x="6814185" y="3937635"/>
            <a:ext cx="321310" cy="321310"/>
          </a:xfrm>
          <a:prstGeom prst="rect">
            <a:avLst/>
          </a:prstGeom>
        </p:spPr>
      </p:pic>
      <p:pic>
        <p:nvPicPr>
          <p:cNvPr id="45" name="图片 44" descr="zhf"/>
          <p:cNvPicPr>
            <a:picLocks noChangeAspect="1"/>
          </p:cNvPicPr>
          <p:nvPr/>
        </p:nvPicPr>
        <p:blipFill>
          <a:blip r:embed="rId8"/>
          <a:stretch>
            <a:fillRect/>
          </a:stretch>
        </p:blipFill>
        <p:spPr>
          <a:xfrm>
            <a:off x="7310755" y="3942080"/>
            <a:ext cx="312420" cy="312420"/>
          </a:xfrm>
          <a:prstGeom prst="rect">
            <a:avLst/>
          </a:prstGeom>
        </p:spPr>
      </p:pic>
      <p:pic>
        <p:nvPicPr>
          <p:cNvPr id="46" name="图片 45" descr="zry"/>
          <p:cNvPicPr>
            <a:picLocks noChangeAspect="1"/>
          </p:cNvPicPr>
          <p:nvPr/>
        </p:nvPicPr>
        <p:blipFill>
          <a:blip r:embed="rId9"/>
          <a:stretch>
            <a:fillRect/>
          </a:stretch>
        </p:blipFill>
        <p:spPr>
          <a:xfrm>
            <a:off x="7743190" y="3943985"/>
            <a:ext cx="299085" cy="299085"/>
          </a:xfrm>
          <a:prstGeom prst="rect">
            <a:avLst/>
          </a:prstGeom>
        </p:spPr>
      </p:pic>
      <p:pic>
        <p:nvPicPr>
          <p:cNvPr id="47" name="图片 46" descr="lx"/>
          <p:cNvPicPr>
            <a:picLocks noChangeAspect="1"/>
          </p:cNvPicPr>
          <p:nvPr/>
        </p:nvPicPr>
        <p:blipFill>
          <a:blip r:embed="rId5"/>
          <a:stretch>
            <a:fillRect/>
          </a:stretch>
        </p:blipFill>
        <p:spPr>
          <a:xfrm>
            <a:off x="2195830" y="4373880"/>
            <a:ext cx="308610" cy="308610"/>
          </a:xfrm>
          <a:prstGeom prst="rect">
            <a:avLst/>
          </a:prstGeom>
        </p:spPr>
      </p:pic>
      <p:pic>
        <p:nvPicPr>
          <p:cNvPr id="48" name="图片 47" descr="lya"/>
          <p:cNvPicPr>
            <a:picLocks noChangeAspect="1"/>
          </p:cNvPicPr>
          <p:nvPr/>
        </p:nvPicPr>
        <p:blipFill>
          <a:blip r:embed="rId6"/>
          <a:stretch>
            <a:fillRect/>
          </a:stretch>
        </p:blipFill>
        <p:spPr>
          <a:xfrm>
            <a:off x="2627630" y="4366260"/>
            <a:ext cx="316230" cy="316230"/>
          </a:xfrm>
          <a:prstGeom prst="rect">
            <a:avLst/>
          </a:prstGeom>
        </p:spPr>
      </p:pic>
      <p:pic>
        <p:nvPicPr>
          <p:cNvPr id="49" name="图片 48" descr="lzb"/>
          <p:cNvPicPr>
            <a:picLocks noChangeAspect="1"/>
          </p:cNvPicPr>
          <p:nvPr/>
        </p:nvPicPr>
        <p:blipFill>
          <a:blip r:embed="rId7"/>
          <a:stretch>
            <a:fillRect/>
          </a:stretch>
        </p:blipFill>
        <p:spPr>
          <a:xfrm>
            <a:off x="3067050" y="4367530"/>
            <a:ext cx="321310" cy="321310"/>
          </a:xfrm>
          <a:prstGeom prst="rect">
            <a:avLst/>
          </a:prstGeom>
        </p:spPr>
      </p:pic>
      <p:pic>
        <p:nvPicPr>
          <p:cNvPr id="50" name="图片 49" descr="zhf"/>
          <p:cNvPicPr>
            <a:picLocks noChangeAspect="1"/>
          </p:cNvPicPr>
          <p:nvPr/>
        </p:nvPicPr>
        <p:blipFill>
          <a:blip r:embed="rId8"/>
          <a:stretch>
            <a:fillRect/>
          </a:stretch>
        </p:blipFill>
        <p:spPr>
          <a:xfrm>
            <a:off x="3563620" y="4371975"/>
            <a:ext cx="312420" cy="312420"/>
          </a:xfrm>
          <a:prstGeom prst="rect">
            <a:avLst/>
          </a:prstGeom>
        </p:spPr>
      </p:pic>
      <p:pic>
        <p:nvPicPr>
          <p:cNvPr id="51" name="图片 50" descr="zry"/>
          <p:cNvPicPr>
            <a:picLocks noChangeAspect="1"/>
          </p:cNvPicPr>
          <p:nvPr/>
        </p:nvPicPr>
        <p:blipFill>
          <a:blip r:embed="rId9"/>
          <a:stretch>
            <a:fillRect/>
          </a:stretch>
        </p:blipFill>
        <p:spPr>
          <a:xfrm>
            <a:off x="3996055" y="4373880"/>
            <a:ext cx="299085" cy="299085"/>
          </a:xfrm>
          <a:prstGeom prst="rect">
            <a:avLst/>
          </a:prstGeom>
        </p:spPr>
      </p:pic>
      <p:sp>
        <p:nvSpPr>
          <p:cNvPr id="12" name="文本框 0"/>
          <p:cNvSpPr txBox="1"/>
          <p:nvPr/>
        </p:nvSpPr>
        <p:spPr>
          <a:xfrm>
            <a:off x="3876040" y="187325"/>
            <a:ext cx="961390" cy="306705"/>
          </a:xfrm>
          <a:prstGeom prst="rect">
            <a:avLst/>
          </a:prstGeom>
          <a:noFill/>
        </p:spPr>
        <p:txBody>
          <a:bodyPr wrap="square" rtlCol="0">
            <a:spAutoFit/>
          </a:bodyPr>
          <a:lstStyle/>
          <a:p>
            <a:r>
              <a:rPr lang="en-US" altLang="zh-CN">
                <a:solidFill>
                  <a:schemeClr val="bg1">
                    <a:lumMod val="50000"/>
                  </a:schemeClr>
                </a:solidFill>
                <a:latin typeface="Comic Sans MS" panose="030F0702030302020204" charset="0"/>
                <a:cs typeface="Comic Sans MS" panose="030F0702030302020204" charset="0"/>
              </a:rPr>
              <a:t>Member:</a:t>
            </a:r>
          </a:p>
        </p:txBody>
      </p:sp>
      <p:sp>
        <p:nvSpPr>
          <p:cNvPr id="286" name="Google Shape;286;p35"/>
          <p:cNvSpPr txBox="1">
            <a:spLocks noGrp="1"/>
          </p:cNvSpPr>
          <p:nvPr>
            <p:ph type="subTitle" idx="1"/>
          </p:nvPr>
        </p:nvSpPr>
        <p:spPr>
          <a:xfrm>
            <a:off x="4944110" y="537210"/>
            <a:ext cx="2799080" cy="409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200" dirty="0">
                <a:solidFill>
                  <a:schemeClr val="tx1"/>
                </a:solidFill>
              </a:rPr>
              <a:t>李馨</a:t>
            </a:r>
            <a:r>
              <a:rPr lang="en-US" altLang="zh-CN" sz="1200" dirty="0">
                <a:solidFill>
                  <a:schemeClr val="tx1"/>
                </a:solidFill>
              </a:rPr>
              <a:t> </a:t>
            </a:r>
            <a:r>
              <a:rPr lang="zh-CN" altLang="en-US" sz="1200" dirty="0">
                <a:solidFill>
                  <a:schemeClr val="tx1"/>
                </a:solidFill>
              </a:rPr>
              <a:t> 李亦安 李振邦</a:t>
            </a:r>
            <a:r>
              <a:rPr lang="en-US" altLang="zh-CN" sz="1200" dirty="0">
                <a:solidFill>
                  <a:schemeClr val="tx1"/>
                </a:solidFill>
              </a:rPr>
              <a:t> </a:t>
            </a:r>
            <a:r>
              <a:rPr lang="zh-CN" altLang="en-US" sz="1200" dirty="0">
                <a:solidFill>
                  <a:schemeClr val="tx1"/>
                </a:solidFill>
              </a:rPr>
              <a:t> 张航菲 张若隐</a:t>
            </a:r>
          </a:p>
        </p:txBody>
      </p:sp>
      <p:pic>
        <p:nvPicPr>
          <p:cNvPr id="13" name="图片 12" descr="lx"/>
          <p:cNvPicPr>
            <a:picLocks noChangeAspect="1"/>
          </p:cNvPicPr>
          <p:nvPr/>
        </p:nvPicPr>
        <p:blipFill>
          <a:blip r:embed="rId5"/>
          <a:stretch>
            <a:fillRect/>
          </a:stretch>
        </p:blipFill>
        <p:spPr>
          <a:xfrm>
            <a:off x="3819525" y="3916680"/>
            <a:ext cx="363220" cy="363220"/>
          </a:xfrm>
          <a:prstGeom prst="rect">
            <a:avLst/>
          </a:prstGeom>
        </p:spPr>
      </p:pic>
      <p:pic>
        <p:nvPicPr>
          <p:cNvPr id="14" name="图片 13" descr="lya"/>
          <p:cNvPicPr>
            <a:picLocks noChangeAspect="1"/>
          </p:cNvPicPr>
          <p:nvPr/>
        </p:nvPicPr>
        <p:blipFill>
          <a:blip r:embed="rId6"/>
          <a:stretch>
            <a:fillRect/>
          </a:stretch>
        </p:blipFill>
        <p:spPr>
          <a:xfrm>
            <a:off x="2792730" y="2475230"/>
            <a:ext cx="385445" cy="3854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8" name="云形标注 17"/>
          <p:cNvSpPr/>
          <p:nvPr/>
        </p:nvSpPr>
        <p:spPr>
          <a:xfrm flipH="1" flipV="1">
            <a:off x="5914390" y="3151505"/>
            <a:ext cx="3023235" cy="1855470"/>
          </a:xfrm>
          <a:prstGeom prst="cloudCallou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Google Shape;682;p59"/>
          <p:cNvSpPr txBox="1"/>
          <p:nvPr/>
        </p:nvSpPr>
        <p:spPr>
          <a:xfrm>
            <a:off x="231775" y="187325"/>
            <a:ext cx="4152265"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altLang="en-GB" dirty="0">
                <a:solidFill>
                  <a:schemeClr val="tx1"/>
                </a:solidFill>
              </a:rPr>
              <a:t>What we learn?</a:t>
            </a:r>
          </a:p>
        </p:txBody>
      </p:sp>
      <p:pic>
        <p:nvPicPr>
          <p:cNvPr id="3" name="图片 2" descr="lx"/>
          <p:cNvPicPr>
            <a:picLocks noChangeAspect="1"/>
          </p:cNvPicPr>
          <p:nvPr/>
        </p:nvPicPr>
        <p:blipFill>
          <a:blip r:embed="rId2"/>
          <a:stretch>
            <a:fillRect/>
          </a:stretch>
        </p:blipFill>
        <p:spPr>
          <a:xfrm>
            <a:off x="4994910" y="130810"/>
            <a:ext cx="406400" cy="406400"/>
          </a:xfrm>
          <a:prstGeom prst="rect">
            <a:avLst/>
          </a:prstGeom>
        </p:spPr>
      </p:pic>
      <p:pic>
        <p:nvPicPr>
          <p:cNvPr id="4" name="图片 3" descr="lya"/>
          <p:cNvPicPr>
            <a:picLocks noChangeAspect="1"/>
          </p:cNvPicPr>
          <p:nvPr/>
        </p:nvPicPr>
        <p:blipFill>
          <a:blip r:embed="rId3"/>
          <a:stretch>
            <a:fillRect/>
          </a:stretch>
        </p:blipFill>
        <p:spPr>
          <a:xfrm>
            <a:off x="5499100" y="130810"/>
            <a:ext cx="415290" cy="415290"/>
          </a:xfrm>
          <a:prstGeom prst="rect">
            <a:avLst/>
          </a:prstGeom>
        </p:spPr>
      </p:pic>
      <p:pic>
        <p:nvPicPr>
          <p:cNvPr id="5" name="图片 4" descr="lzb"/>
          <p:cNvPicPr>
            <a:picLocks noChangeAspect="1"/>
          </p:cNvPicPr>
          <p:nvPr/>
        </p:nvPicPr>
        <p:blipFill>
          <a:blip r:embed="rId4"/>
          <a:stretch>
            <a:fillRect/>
          </a:stretch>
        </p:blipFill>
        <p:spPr>
          <a:xfrm>
            <a:off x="6012180" y="122555"/>
            <a:ext cx="422275" cy="422275"/>
          </a:xfrm>
          <a:prstGeom prst="rect">
            <a:avLst/>
          </a:prstGeom>
        </p:spPr>
      </p:pic>
      <p:pic>
        <p:nvPicPr>
          <p:cNvPr id="6" name="图片 5" descr="zhf"/>
          <p:cNvPicPr>
            <a:picLocks noChangeAspect="1"/>
          </p:cNvPicPr>
          <p:nvPr/>
        </p:nvPicPr>
        <p:blipFill>
          <a:blip r:embed="rId5"/>
          <a:stretch>
            <a:fillRect/>
          </a:stretch>
        </p:blipFill>
        <p:spPr>
          <a:xfrm>
            <a:off x="6565900" y="135255"/>
            <a:ext cx="410845" cy="410845"/>
          </a:xfrm>
          <a:prstGeom prst="rect">
            <a:avLst/>
          </a:prstGeom>
        </p:spPr>
      </p:pic>
      <p:pic>
        <p:nvPicPr>
          <p:cNvPr id="7" name="图片 6" descr="zry"/>
          <p:cNvPicPr>
            <a:picLocks noChangeAspect="1"/>
          </p:cNvPicPr>
          <p:nvPr/>
        </p:nvPicPr>
        <p:blipFill>
          <a:blip r:embed="rId6"/>
          <a:stretch>
            <a:fillRect/>
          </a:stretch>
        </p:blipFill>
        <p:spPr>
          <a:xfrm>
            <a:off x="7083425" y="122555"/>
            <a:ext cx="393065" cy="393065"/>
          </a:xfrm>
          <a:prstGeom prst="rect">
            <a:avLst/>
          </a:prstGeom>
        </p:spPr>
      </p:pic>
      <p:sp>
        <p:nvSpPr>
          <p:cNvPr id="8" name="文本框 7"/>
          <p:cNvSpPr txBox="1"/>
          <p:nvPr/>
        </p:nvSpPr>
        <p:spPr>
          <a:xfrm>
            <a:off x="3876040" y="187325"/>
            <a:ext cx="961390" cy="306705"/>
          </a:xfrm>
          <a:prstGeom prst="rect">
            <a:avLst/>
          </a:prstGeom>
          <a:noFill/>
        </p:spPr>
        <p:txBody>
          <a:bodyPr wrap="square" rtlCol="0">
            <a:spAutoFit/>
          </a:bodyPr>
          <a:lstStyle/>
          <a:p>
            <a:r>
              <a:rPr lang="en-US" altLang="zh-CN">
                <a:solidFill>
                  <a:schemeClr val="bg1">
                    <a:lumMod val="50000"/>
                  </a:schemeClr>
                </a:solidFill>
                <a:latin typeface="Comic Sans MS" panose="030F0702030302020204" charset="0"/>
                <a:cs typeface="Comic Sans MS" panose="030F0702030302020204" charset="0"/>
              </a:rPr>
              <a:t>Member:</a:t>
            </a:r>
          </a:p>
        </p:txBody>
      </p:sp>
      <p:sp>
        <p:nvSpPr>
          <p:cNvPr id="286" name="Google Shape;286;p35"/>
          <p:cNvSpPr txBox="1">
            <a:spLocks noGrp="1"/>
          </p:cNvSpPr>
          <p:nvPr>
            <p:ph type="subTitle" idx="1"/>
          </p:nvPr>
        </p:nvSpPr>
        <p:spPr>
          <a:xfrm>
            <a:off x="4944110" y="537210"/>
            <a:ext cx="2799080" cy="409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200" dirty="0">
                <a:solidFill>
                  <a:schemeClr val="tx1"/>
                </a:solidFill>
              </a:rPr>
              <a:t>李馨</a:t>
            </a:r>
            <a:r>
              <a:rPr lang="en-US" altLang="zh-CN" sz="1200" dirty="0">
                <a:solidFill>
                  <a:schemeClr val="tx1"/>
                </a:solidFill>
              </a:rPr>
              <a:t> </a:t>
            </a:r>
            <a:r>
              <a:rPr lang="zh-CN" altLang="en-US" sz="1200" dirty="0">
                <a:solidFill>
                  <a:schemeClr val="tx1"/>
                </a:solidFill>
              </a:rPr>
              <a:t> 李亦安 李振邦</a:t>
            </a:r>
            <a:r>
              <a:rPr lang="en-US" altLang="zh-CN" sz="1200" dirty="0">
                <a:solidFill>
                  <a:schemeClr val="tx1"/>
                </a:solidFill>
              </a:rPr>
              <a:t> </a:t>
            </a:r>
            <a:r>
              <a:rPr lang="zh-CN" altLang="en-US" sz="1200" dirty="0">
                <a:solidFill>
                  <a:schemeClr val="tx1"/>
                </a:solidFill>
              </a:rPr>
              <a:t> 张航菲 张若隐</a:t>
            </a:r>
          </a:p>
        </p:txBody>
      </p:sp>
      <p:sp>
        <p:nvSpPr>
          <p:cNvPr id="10" name="云形 9"/>
          <p:cNvSpPr/>
          <p:nvPr/>
        </p:nvSpPr>
        <p:spPr>
          <a:xfrm>
            <a:off x="561975" y="774065"/>
            <a:ext cx="3370580" cy="2055495"/>
          </a:xfrm>
          <a:prstGeom prst="cloud">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67105" y="1129665"/>
            <a:ext cx="2681605" cy="1222375"/>
          </a:xfrm>
          <a:prstGeom prst="rect">
            <a:avLst/>
          </a:prstGeom>
          <a:noFill/>
        </p:spPr>
        <p:txBody>
          <a:bodyPr wrap="square" rtlCol="0">
            <a:spAutoFit/>
          </a:bodyPr>
          <a:lstStyle/>
          <a:p>
            <a:pPr eaLnBrk="1" fontAlgn="auto" latinLnBrk="0" hangingPunct="1">
              <a:lnSpc>
                <a:spcPct val="150000"/>
              </a:lnSpc>
            </a:pPr>
            <a:r>
              <a:rPr lang="zh-CN" altLang="en-US" sz="700" i="1">
                <a:solidFill>
                  <a:srgbClr val="000000"/>
                </a:solidFill>
                <a:uFillTx/>
                <a:latin typeface="+中文正文" charset="0"/>
                <a:ea typeface="+mn-ea"/>
                <a:cs typeface="+mn-ea"/>
              </a:rPr>
              <a:t>帮助老人更好地在智能产品环绕中生活一直是我想做的，这次课程项目经历让我深入了解了他们的使用困境。与之前不同的是，这次我们得以更系统地思考解决方案，在共情、优化等步骤中得到了更理论的指导，系统性和细节兼具；并且得到了一个相对完整的解决方案，也知晓了应当如何进行产品的进一步测试分析。这完整的实践流程让我的头脑非常清醒，而不只是之前天马行空的想象。HCI令我受益匪浅，收获良多。</a:t>
            </a:r>
          </a:p>
        </p:txBody>
      </p:sp>
      <p:sp>
        <p:nvSpPr>
          <p:cNvPr id="14" name="云形 13"/>
          <p:cNvSpPr/>
          <p:nvPr/>
        </p:nvSpPr>
        <p:spPr>
          <a:xfrm>
            <a:off x="3700780" y="1707515"/>
            <a:ext cx="2391410" cy="2271395"/>
          </a:xfrm>
          <a:prstGeom prst="cloud">
            <a:avLst/>
          </a:prstGeom>
          <a:solidFill>
            <a:schemeClr val="accent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92880" y="2101215"/>
            <a:ext cx="1807845" cy="1383665"/>
          </a:xfrm>
          <a:prstGeom prst="rect">
            <a:avLst/>
          </a:prstGeom>
          <a:noFill/>
        </p:spPr>
        <p:txBody>
          <a:bodyPr wrap="square" rtlCol="0">
            <a:spAutoFit/>
          </a:bodyPr>
          <a:lstStyle/>
          <a:p>
            <a:pPr algn="l">
              <a:lnSpc>
                <a:spcPct val="150000"/>
              </a:lnSpc>
              <a:buSzTx/>
            </a:pPr>
            <a:r>
              <a:rPr lang="zh-CN" altLang="en-US" sz="700" i="1">
                <a:uFillTx/>
                <a:latin typeface="+中文正文" charset="0"/>
                <a:ea typeface="+mn-ea"/>
                <a:cs typeface="+mn-ea"/>
              </a:rPr>
              <a:t>这次的选题，是和同组同学里讨论家里老人生活痛点时有感而发的产物。以前仅仅是停留设想，这次得到了使用HCI的思维方式、技术点和工作流程去系统思考问题，发掘真正的需求，得出，测试和修改解决方案这一完整过程的体验。最终也做出了得到老人和其他用户们一定程度上认可的模型，无疑是快乐又收获丰富的。</a:t>
            </a:r>
          </a:p>
        </p:txBody>
      </p:sp>
      <p:pic>
        <p:nvPicPr>
          <p:cNvPr id="16" name="图片 15" descr="lzb"/>
          <p:cNvPicPr>
            <a:picLocks noChangeAspect="1"/>
          </p:cNvPicPr>
          <p:nvPr/>
        </p:nvPicPr>
        <p:blipFill>
          <a:blip r:embed="rId4"/>
          <a:stretch>
            <a:fillRect/>
          </a:stretch>
        </p:blipFill>
        <p:spPr>
          <a:xfrm>
            <a:off x="4556760" y="1529715"/>
            <a:ext cx="422275" cy="422275"/>
          </a:xfrm>
          <a:prstGeom prst="rect">
            <a:avLst/>
          </a:prstGeom>
        </p:spPr>
      </p:pic>
      <p:pic>
        <p:nvPicPr>
          <p:cNvPr id="9" name="图片 8" descr="zhf"/>
          <p:cNvPicPr>
            <a:picLocks noChangeAspect="1"/>
          </p:cNvPicPr>
          <p:nvPr/>
        </p:nvPicPr>
        <p:blipFill>
          <a:blip r:embed="rId5"/>
          <a:stretch>
            <a:fillRect/>
          </a:stretch>
        </p:blipFill>
        <p:spPr>
          <a:xfrm>
            <a:off x="380365" y="1469390"/>
            <a:ext cx="410845" cy="410845"/>
          </a:xfrm>
          <a:prstGeom prst="rect">
            <a:avLst/>
          </a:prstGeom>
        </p:spPr>
      </p:pic>
      <p:sp>
        <p:nvSpPr>
          <p:cNvPr id="17" name="文本框 16"/>
          <p:cNvSpPr txBox="1"/>
          <p:nvPr/>
        </p:nvSpPr>
        <p:spPr>
          <a:xfrm>
            <a:off x="6254115" y="3583305"/>
            <a:ext cx="2540000" cy="1222375"/>
          </a:xfrm>
          <a:prstGeom prst="rect">
            <a:avLst/>
          </a:prstGeom>
          <a:noFill/>
        </p:spPr>
        <p:txBody>
          <a:bodyPr wrap="square" rtlCol="0" anchor="t">
            <a:spAutoFit/>
          </a:bodyPr>
          <a:lstStyle/>
          <a:p>
            <a:pPr algn="l">
              <a:lnSpc>
                <a:spcPct val="150000"/>
              </a:lnSpc>
              <a:buSzTx/>
            </a:pPr>
            <a:r>
              <a:rPr lang="zh-CN" altLang="en-US" sz="700" i="1">
                <a:uFillTx/>
                <a:latin typeface="+中文正文" charset="0"/>
                <a:ea typeface="+mn-ea"/>
                <a:cs typeface="+mn-ea"/>
                <a:sym typeface="+mn-ea"/>
              </a:rPr>
              <a:t>在确定需求的过程中，和身边的老人进行访谈时，除了发现老人们使用电子设备和智能家电时操作性的问题外，还发现老人们修复意外错误的能力是很差的，比如他们误点了广告或软件下载时，他们很难中止这些意外的发生，所以简洁和错误预防也是我们在产品设计中非常重要的部分。并且完成了从需求寻找到模型设计与评估全部流程，从中学到了很多方法和理论，收获颇丰。</a:t>
            </a:r>
            <a:endParaRPr lang="zh-CN" altLang="en-US" sz="700" i="1">
              <a:uFillTx/>
              <a:latin typeface="+中文正文" charset="0"/>
              <a:ea typeface="+mn-ea"/>
              <a:cs typeface="+mn-ea"/>
            </a:endParaRPr>
          </a:p>
        </p:txBody>
      </p:sp>
      <p:pic>
        <p:nvPicPr>
          <p:cNvPr id="20" name="图片 19" descr="lx"/>
          <p:cNvPicPr>
            <a:picLocks noChangeAspect="1"/>
          </p:cNvPicPr>
          <p:nvPr/>
        </p:nvPicPr>
        <p:blipFill>
          <a:blip r:embed="rId2"/>
          <a:stretch>
            <a:fillRect/>
          </a:stretch>
        </p:blipFill>
        <p:spPr>
          <a:xfrm>
            <a:off x="8162290" y="2708275"/>
            <a:ext cx="406400" cy="406400"/>
          </a:xfrm>
          <a:prstGeom prst="rect">
            <a:avLst/>
          </a:prstGeom>
        </p:spPr>
      </p:pic>
      <p:sp>
        <p:nvSpPr>
          <p:cNvPr id="21" name="云形标注 20"/>
          <p:cNvSpPr/>
          <p:nvPr/>
        </p:nvSpPr>
        <p:spPr>
          <a:xfrm>
            <a:off x="5887720" y="773430"/>
            <a:ext cx="3248025" cy="1750695"/>
          </a:xfrm>
          <a:prstGeom prst="cloudCallout">
            <a:avLst/>
          </a:prstGeom>
          <a:solidFill>
            <a:schemeClr val="accent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zry"/>
          <p:cNvPicPr>
            <a:picLocks noChangeAspect="1"/>
          </p:cNvPicPr>
          <p:nvPr/>
        </p:nvPicPr>
        <p:blipFill>
          <a:blip r:embed="rId6"/>
          <a:stretch>
            <a:fillRect/>
          </a:stretch>
        </p:blipFill>
        <p:spPr>
          <a:xfrm>
            <a:off x="6687820" y="2717165"/>
            <a:ext cx="457835" cy="457835"/>
          </a:xfrm>
          <a:prstGeom prst="rect">
            <a:avLst/>
          </a:prstGeom>
        </p:spPr>
      </p:pic>
      <p:sp>
        <p:nvSpPr>
          <p:cNvPr id="23" name="文本框 22"/>
          <p:cNvSpPr txBox="1"/>
          <p:nvPr/>
        </p:nvSpPr>
        <p:spPr>
          <a:xfrm>
            <a:off x="6294120" y="924560"/>
            <a:ext cx="2566670" cy="1383665"/>
          </a:xfrm>
          <a:prstGeom prst="rect">
            <a:avLst/>
          </a:prstGeom>
          <a:noFill/>
        </p:spPr>
        <p:txBody>
          <a:bodyPr wrap="square" rtlCol="0">
            <a:spAutoFit/>
          </a:bodyPr>
          <a:lstStyle/>
          <a:p>
            <a:pPr algn="l">
              <a:lnSpc>
                <a:spcPct val="150000"/>
              </a:lnSpc>
              <a:buSzTx/>
            </a:pPr>
            <a:r>
              <a:rPr lang="zh-CN" altLang="en-US" sz="700" i="1">
                <a:uFillTx/>
                <a:latin typeface="+中文正文" charset="0"/>
                <a:ea typeface="+mn-ea"/>
                <a:cs typeface="+mn-ea"/>
              </a:rPr>
              <a:t>虽然我们平时对于身边的各种电子产品如手机平板等经常抱怨功能不好用，对于平时使用的许多软件或者网站也时常吐槽设计不合理，但当我们自己来做软件和产品的时候才能够体会到这个过程是多么不容易，同时也回看到了现在市面上的许多产品的闪光点。后来我们通过细致的测试，多方取经修改，最终做出来一个符合我们设计的原型，虽然它的完成度没有那么高，但能够让被测试者不自觉地称赞一些功能和设计，我们已经感到非常开心了。</a:t>
            </a:r>
          </a:p>
        </p:txBody>
      </p:sp>
      <p:sp>
        <p:nvSpPr>
          <p:cNvPr id="24" name="云形 23"/>
          <p:cNvSpPr/>
          <p:nvPr/>
        </p:nvSpPr>
        <p:spPr>
          <a:xfrm rot="21060000" flipH="1">
            <a:off x="261620" y="2958465"/>
            <a:ext cx="3414395" cy="2063115"/>
          </a:xfrm>
          <a:prstGeom prst="cloud">
            <a:avLst/>
          </a:prstGeom>
          <a:solidFill>
            <a:schemeClr val="accent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endParaRPr lang="zh-CN" altLang="en-US">
              <a:sym typeface="+mn-ea"/>
            </a:endParaRPr>
          </a:p>
        </p:txBody>
      </p:sp>
      <p:pic>
        <p:nvPicPr>
          <p:cNvPr id="25" name="图片 24" descr="lya"/>
          <p:cNvPicPr>
            <a:picLocks noChangeAspect="1"/>
          </p:cNvPicPr>
          <p:nvPr/>
        </p:nvPicPr>
        <p:blipFill>
          <a:blip r:embed="rId3"/>
          <a:stretch>
            <a:fillRect/>
          </a:stretch>
        </p:blipFill>
        <p:spPr>
          <a:xfrm>
            <a:off x="2689860" y="2893060"/>
            <a:ext cx="415290" cy="415290"/>
          </a:xfrm>
          <a:prstGeom prst="rect">
            <a:avLst/>
          </a:prstGeom>
        </p:spPr>
      </p:pic>
      <p:sp>
        <p:nvSpPr>
          <p:cNvPr id="26" name="文本框 25"/>
          <p:cNvSpPr txBox="1"/>
          <p:nvPr/>
        </p:nvSpPr>
        <p:spPr>
          <a:xfrm>
            <a:off x="622935" y="3291205"/>
            <a:ext cx="2681605" cy="1383665"/>
          </a:xfrm>
          <a:prstGeom prst="rect">
            <a:avLst/>
          </a:prstGeom>
          <a:noFill/>
        </p:spPr>
        <p:txBody>
          <a:bodyPr wrap="square" rtlCol="0">
            <a:spAutoFit/>
          </a:bodyPr>
          <a:lstStyle/>
          <a:p>
            <a:pPr eaLnBrk="1" fontAlgn="auto" latinLnBrk="0" hangingPunct="1">
              <a:lnSpc>
                <a:spcPct val="150000"/>
              </a:lnSpc>
            </a:pPr>
            <a:r>
              <a:rPr lang="zh-CN" altLang="en-US" sz="700" i="1">
                <a:solidFill>
                  <a:srgbClr val="000000"/>
                </a:solidFill>
                <a:uFillTx/>
                <a:latin typeface="+中文正文" charset="0"/>
                <a:ea typeface="+mn-ea"/>
                <a:cs typeface="+mn-ea"/>
              </a:rPr>
              <a:t>在本学期的HCI课程种，我们从发现问题出发，经历了分析问题、头脑风暴、原型制作、测试和评估等等，最终收敛出了我们今天所呈现出来的较为完善的方案。整个过程是充满了各种挑战也收益颇丰的，体验和实践了HCI的完整流程，在小组合作中共同解决一系列问题。当经过反复修改做出这个符合我们预期，得到老人好评的原型时，我倍感开心，这是对我们努力的认可，更因为它实实在在解决了老年人们的痛点问题，让每个人都能享受到科技带来的便利。</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75840"/>
          </a:schemeClr>
        </a:solidFill>
        <a:effectLst/>
      </p:bgPr>
    </p:bg>
    <p:spTree>
      <p:nvGrpSpPr>
        <p:cNvPr id="1" name="Shape 2461"/>
        <p:cNvGrpSpPr/>
        <p:nvPr/>
      </p:nvGrpSpPr>
      <p:grpSpPr>
        <a:xfrm>
          <a:off x="0" y="0"/>
          <a:ext cx="0" cy="0"/>
          <a:chOff x="0" y="0"/>
          <a:chExt cx="0" cy="0"/>
        </a:xfrm>
      </p:grpSpPr>
      <p:sp>
        <p:nvSpPr>
          <p:cNvPr id="2463" name="Google Shape;2463;p70"/>
          <p:cNvSpPr txBox="1">
            <a:spLocks noGrp="1"/>
          </p:cNvSpPr>
          <p:nvPr>
            <p:ph type="ctrTitle"/>
          </p:nvPr>
        </p:nvSpPr>
        <p:spPr>
          <a:xfrm>
            <a:off x="782782" y="1532382"/>
            <a:ext cx="41547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Thanks</a:t>
            </a:r>
            <a:endParaRPr dirty="0">
              <a:solidFill>
                <a:schemeClr val="tx1"/>
              </a:solidFill>
            </a:endParaRPr>
          </a:p>
        </p:txBody>
      </p:sp>
      <p:cxnSp>
        <p:nvCxnSpPr>
          <p:cNvPr id="2474" name="Google Shape;2474;p70"/>
          <p:cNvCxnSpPr/>
          <p:nvPr/>
        </p:nvCxnSpPr>
        <p:spPr>
          <a:xfrm>
            <a:off x="721800" y="733655"/>
            <a:ext cx="4155000" cy="0"/>
          </a:xfrm>
          <a:prstGeom prst="straightConnector1">
            <a:avLst/>
          </a:prstGeom>
          <a:noFill/>
          <a:ln w="19050" cap="flat" cmpd="sng">
            <a:solidFill>
              <a:srgbClr val="29235C"/>
            </a:solidFill>
            <a:prstDash val="solid"/>
            <a:round/>
            <a:headEnd type="none" w="med" len="med"/>
            <a:tailEnd type="none" w="med" len="med"/>
          </a:ln>
        </p:spPr>
      </p:cxnSp>
      <p:cxnSp>
        <p:nvCxnSpPr>
          <p:cNvPr id="2475" name="Google Shape;2475;p70"/>
          <p:cNvCxnSpPr/>
          <p:nvPr/>
        </p:nvCxnSpPr>
        <p:spPr>
          <a:xfrm>
            <a:off x="715622" y="4602496"/>
            <a:ext cx="4155000" cy="0"/>
          </a:xfrm>
          <a:prstGeom prst="straightConnector1">
            <a:avLst/>
          </a:prstGeom>
          <a:noFill/>
          <a:ln w="19050" cap="flat" cmpd="sng">
            <a:solidFill>
              <a:srgbClr val="29235C"/>
            </a:solidFill>
            <a:prstDash val="solid"/>
            <a:round/>
            <a:headEnd type="none" w="med" len="med"/>
            <a:tailEnd type="none" w="med" len="med"/>
          </a:ln>
        </p:spPr>
      </p:cxnSp>
      <p:sp>
        <p:nvSpPr>
          <p:cNvPr id="4" name="矩形 3"/>
          <p:cNvSpPr/>
          <p:nvPr/>
        </p:nvSpPr>
        <p:spPr>
          <a:xfrm>
            <a:off x="782782" y="3636818"/>
            <a:ext cx="3913909" cy="609598"/>
          </a:xfrm>
          <a:prstGeom prst="rect">
            <a:avLst/>
          </a:prstGeom>
          <a:solidFill>
            <a:srgbClr val="FC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782782" y="2755792"/>
            <a:ext cx="5176404" cy="523220"/>
          </a:xfrm>
          <a:prstGeom prst="rect">
            <a:avLst/>
          </a:prstGeom>
          <a:noFill/>
        </p:spPr>
        <p:txBody>
          <a:bodyPr wrap="square">
            <a:spAutoFit/>
          </a:bodyPr>
          <a:lstStyle/>
          <a:p>
            <a:r>
              <a:rPr lang="en-US" altLang="zh-CN" dirty="0">
                <a:solidFill>
                  <a:schemeClr val="tx1"/>
                </a:solidFill>
                <a:latin typeface="Russo One"/>
              </a:rPr>
              <a:t>They are our grandparents, our parents and ourselves in the future.</a:t>
            </a:r>
          </a:p>
          <a:p>
            <a:r>
              <a:rPr lang="en-US" altLang="zh-CN" dirty="0">
                <a:solidFill>
                  <a:schemeClr val="tx1"/>
                </a:solidFill>
                <a:latin typeface="Russo One"/>
              </a:rPr>
              <a:t>Helping them is helping ourselves.</a:t>
            </a:r>
            <a:endParaRPr lang="zh-CN" altLang="en-US" dirty="0">
              <a:solidFill>
                <a:schemeClr val="tx1"/>
              </a:solidFill>
              <a:latin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
        <p:cNvGrpSpPr/>
        <p:nvPr/>
      </p:nvGrpSpPr>
      <p:grpSpPr>
        <a:xfrm>
          <a:off x="0" y="0"/>
          <a:ext cx="0" cy="0"/>
          <a:chOff x="0" y="0"/>
          <a:chExt cx="0" cy="0"/>
        </a:xfrm>
      </p:grpSpPr>
      <p:pic>
        <p:nvPicPr>
          <p:cNvPr id="66" name="图片 65"/>
          <p:cNvPicPr>
            <a:picLocks noChangeAspect="1"/>
          </p:cNvPicPr>
          <p:nvPr/>
        </p:nvPicPr>
        <p:blipFill rotWithShape="1">
          <a:blip r:embed="rId3">
            <a:extLst>
              <a:ext uri="{BEBA8EAE-BF5A-486C-A8C5-ECC9F3942E4B}">
                <a14:imgProps xmlns:a14="http://schemas.microsoft.com/office/drawing/2010/main">
                  <a14:imgLayer r:embed="rId4">
                    <a14:imgEffect>
                      <a14:backgroundRemoval t="9903" b="90909" l="9992" r="89932">
                        <a14:foregroundMark x1="43906" y1="90909" x2="50946" y2="90260"/>
                      </a14:backgroundRemoval>
                    </a14:imgEffect>
                  </a14:imgLayer>
                </a14:imgProps>
              </a:ext>
            </a:extLst>
          </a:blip>
          <a:srcRect l="26731" r="26844"/>
          <a:stretch>
            <a:fillRect/>
          </a:stretch>
        </p:blipFill>
        <p:spPr>
          <a:xfrm>
            <a:off x="1397761" y="2058792"/>
            <a:ext cx="624017" cy="626788"/>
          </a:xfrm>
          <a:prstGeom prst="rect">
            <a:avLst/>
          </a:prstGeom>
        </p:spPr>
      </p:pic>
      <p:pic>
        <p:nvPicPr>
          <p:cNvPr id="68" name="图片 67"/>
          <p:cNvPicPr>
            <a:picLocks noChangeAspect="1"/>
          </p:cNvPicPr>
          <p:nvPr/>
        </p:nvPicPr>
        <p:blipFill rotWithShape="1">
          <a:blip r:embed="rId5">
            <a:extLst>
              <a:ext uri="{BEBA8EAE-BF5A-486C-A8C5-ECC9F3942E4B}">
                <a14:imgProps xmlns:a14="http://schemas.microsoft.com/office/drawing/2010/main">
                  <a14:imgLayer r:embed="rId6">
                    <a14:imgEffect>
                      <a14:backgroundRemoval t="9783" b="89907" l="9992" r="89932">
                        <a14:foregroundMark x1="47934" y1="23602" x2="54320" y2="27484"/>
                        <a14:foregroundMark x1="52367" y1="64130" x2="52367" y2="64130"/>
                        <a14:foregroundMark x1="52367" y1="65062" x2="52367" y2="65062"/>
                        <a14:foregroundMark x1="51165" y1="9938" x2="51165" y2="9938"/>
                        <a14:foregroundMark x1="52141" y1="9783" x2="52141" y2="9783"/>
                      </a14:backgroundRemoval>
                    </a14:imgEffect>
                  </a14:imgLayer>
                </a14:imgProps>
              </a:ext>
            </a:extLst>
          </a:blip>
          <a:srcRect l="37122" t="7724" r="33309" b="31938"/>
          <a:stretch>
            <a:fillRect/>
          </a:stretch>
        </p:blipFill>
        <p:spPr>
          <a:xfrm>
            <a:off x="2130041" y="4645487"/>
            <a:ext cx="617373" cy="609552"/>
          </a:xfrm>
          <a:prstGeom prst="rect">
            <a:avLst/>
          </a:prstGeom>
        </p:spPr>
      </p:pic>
      <p:pic>
        <p:nvPicPr>
          <p:cNvPr id="65" name="图片 6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2435" y1="83255" x2="32435" y2="83255"/>
                        <a14:foregroundMark x1="30731" y1="78873" x2="30731" y2="78873"/>
                        <a14:foregroundMark x1="69489" y1="77621" x2="69489" y2="77621"/>
                        <a14:foregroundMark x1="89445" y1="87480" x2="89445" y2="87480"/>
                        <a14:foregroundMark x1="15558" y1="88106" x2="15283" y2="87950"/>
                      </a14:backgroundRemoval>
                    </a14:imgEffect>
                  </a14:imgLayer>
                </a14:imgProps>
              </a:ext>
            </a:extLst>
          </a:blip>
          <a:stretch>
            <a:fillRect/>
          </a:stretch>
        </p:blipFill>
        <p:spPr>
          <a:xfrm>
            <a:off x="5568196" y="3902798"/>
            <a:ext cx="3364100" cy="1181781"/>
          </a:xfrm>
          <a:prstGeom prst="rect">
            <a:avLst/>
          </a:prstGeom>
        </p:spPr>
      </p:pic>
      <p:pic>
        <p:nvPicPr>
          <p:cNvPr id="47" name="图片 46"/>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16539" r="22903"/>
          <a:stretch>
            <a:fillRect/>
          </a:stretch>
        </p:blipFill>
        <p:spPr>
          <a:xfrm>
            <a:off x="335183" y="470554"/>
            <a:ext cx="1062578" cy="1160489"/>
          </a:xfrm>
          <a:prstGeom prst="rect">
            <a:avLst/>
          </a:prstGeom>
        </p:spPr>
      </p:pic>
      <p:pic>
        <p:nvPicPr>
          <p:cNvPr id="48" name="图片 47"/>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0705" y1="21587" x2="50705" y2="21587"/>
                        <a14:foregroundMark x1="48269" y1="21587" x2="48269" y2="21587"/>
                        <a14:foregroundMark x1="56795" y1="30952" x2="58910" y2="38413"/>
                      </a14:backgroundRemoval>
                    </a14:imgEffect>
                  </a14:imgLayer>
                </a14:imgProps>
              </a:ext>
            </a:extLst>
          </a:blip>
          <a:srcRect l="35196" t="11058" r="34651" b="16578"/>
          <a:stretch>
            <a:fillRect/>
          </a:stretch>
        </p:blipFill>
        <p:spPr>
          <a:xfrm rot="9069907">
            <a:off x="2410533" y="-836410"/>
            <a:ext cx="2257632" cy="2192524"/>
          </a:xfrm>
          <a:prstGeom prst="rect">
            <a:avLst/>
          </a:prstGeom>
        </p:spPr>
      </p:pic>
      <p:pic>
        <p:nvPicPr>
          <p:cNvPr id="49" name="图片 48"/>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foregroundMark x1="54517" y1="19599" x2="58533" y2="27039"/>
                        <a14:foregroundMark x1="51351" y1="19886" x2="60618" y2="42060"/>
                        <a14:foregroundMark x1="60618" y1="42060" x2="44633" y2="49928"/>
                        <a14:foregroundMark x1="50425" y1="19313" x2="61313" y2="27039"/>
                        <a14:foregroundMark x1="61313" y1="27039" x2="51815" y2="37053"/>
                        <a14:foregroundMark x1="51815" y1="37053" x2="49112" y2="16452"/>
                        <a14:foregroundMark x1="49112" y1="16452" x2="60232" y2="23748"/>
                        <a14:foregroundMark x1="60232" y1="23748" x2="62780" y2="32189"/>
                      </a14:backgroundRemoval>
                    </a14:imgEffect>
                  </a14:imgLayer>
                </a14:imgProps>
              </a:ext>
            </a:extLst>
          </a:blip>
          <a:srcRect l="30686" r="28976"/>
          <a:stretch>
            <a:fillRect/>
          </a:stretch>
        </p:blipFill>
        <p:spPr>
          <a:xfrm>
            <a:off x="7191359" y="29778"/>
            <a:ext cx="1363936" cy="1825113"/>
          </a:xfrm>
          <a:prstGeom prst="rect">
            <a:avLst/>
          </a:prstGeom>
        </p:spPr>
      </p:pic>
      <p:pic>
        <p:nvPicPr>
          <p:cNvPr id="52" name="图片 51"/>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foregroundMark x1="55726" y1="22932" x2="55726" y2="22932"/>
                      </a14:backgroundRemoval>
                    </a14:imgEffect>
                  </a14:imgLayer>
                </a14:imgProps>
              </a:ext>
            </a:extLst>
          </a:blip>
          <a:srcRect l="42733" t="13629" r="26428" b="17260"/>
          <a:stretch>
            <a:fillRect/>
          </a:stretch>
        </p:blipFill>
        <p:spPr>
          <a:xfrm>
            <a:off x="5349865" y="3847300"/>
            <a:ext cx="436662" cy="448891"/>
          </a:xfrm>
          <a:prstGeom prst="rect">
            <a:avLst/>
          </a:prstGeom>
        </p:spPr>
      </p:pic>
      <p:pic>
        <p:nvPicPr>
          <p:cNvPr id="53" name="图片 52"/>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foregroundMark x1="50401" y1="28659" x2="55929" y2="31895"/>
                        <a14:foregroundMark x1="46875" y1="18952" x2="49119" y2="23267"/>
                        <a14:foregroundMark x1="50801" y1="19569" x2="52163" y2="20031"/>
                        <a14:foregroundMark x1="50321" y1="16641" x2="51522" y2="17720"/>
                      </a14:backgroundRemoval>
                    </a14:imgEffect>
                  </a14:imgLayer>
                </a14:imgProps>
              </a:ext>
            </a:extLst>
          </a:blip>
          <a:srcRect l="30050" t="11201" r="29753" b="12330"/>
          <a:stretch>
            <a:fillRect/>
          </a:stretch>
        </p:blipFill>
        <p:spPr>
          <a:xfrm>
            <a:off x="8386901" y="3539970"/>
            <a:ext cx="1078312" cy="1066768"/>
          </a:xfrm>
          <a:prstGeom prst="rect">
            <a:avLst/>
          </a:prstGeom>
        </p:spPr>
      </p:pic>
      <p:pic>
        <p:nvPicPr>
          <p:cNvPr id="55" name="图片 54"/>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imgEffect>
                  </a14:imgLayer>
                </a14:imgProps>
              </a:ext>
            </a:extLst>
          </a:blip>
          <a:srcRect l="34702" t="9316" r="33859" b="32689"/>
          <a:stretch>
            <a:fillRect/>
          </a:stretch>
        </p:blipFill>
        <p:spPr>
          <a:xfrm>
            <a:off x="8093155" y="2283026"/>
            <a:ext cx="686489" cy="658240"/>
          </a:xfrm>
          <a:prstGeom prst="rect">
            <a:avLst/>
          </a:prstGeom>
        </p:spPr>
      </p:pic>
      <p:pic>
        <p:nvPicPr>
          <p:cNvPr id="51" name="图片 50"/>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foregroundMark x1="43807" y1="31260" x2="51057" y2="30463"/>
                      </a14:backgroundRemoval>
                    </a14:imgEffect>
                  </a14:imgLayer>
                </a14:imgProps>
              </a:ext>
            </a:extLst>
          </a:blip>
          <a:srcRect l="34410" t="12708" r="32041" b="19629"/>
          <a:stretch>
            <a:fillRect/>
          </a:stretch>
        </p:blipFill>
        <p:spPr>
          <a:xfrm>
            <a:off x="-306715" y="3232330"/>
            <a:ext cx="1757753" cy="1678832"/>
          </a:xfrm>
          <a:prstGeom prst="rect">
            <a:avLst/>
          </a:prstGeom>
        </p:spPr>
      </p:pic>
      <p:sp>
        <p:nvSpPr>
          <p:cNvPr id="63" name="矩形 62"/>
          <p:cNvSpPr/>
          <p:nvPr/>
        </p:nvSpPr>
        <p:spPr>
          <a:xfrm>
            <a:off x="0" y="0"/>
            <a:ext cx="9144000" cy="5143500"/>
          </a:xfrm>
          <a:prstGeom prst="rect">
            <a:avLst/>
          </a:prstGeom>
          <a:solidFill>
            <a:schemeClr val="bg1">
              <a:alpha val="7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p>
        </p:txBody>
      </p:sp>
      <p:pic>
        <p:nvPicPr>
          <p:cNvPr id="29" name="图片 28"/>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37267" t="14452" r="37997" b="24290"/>
          <a:stretch>
            <a:fillRect/>
          </a:stretch>
        </p:blipFill>
        <p:spPr>
          <a:xfrm>
            <a:off x="6022297" y="1317228"/>
            <a:ext cx="328750" cy="324622"/>
          </a:xfrm>
          <a:prstGeom prst="rect">
            <a:avLst/>
          </a:prstGeom>
        </p:spPr>
      </p:pic>
      <p:sp>
        <p:nvSpPr>
          <p:cNvPr id="30" name="文本框 29"/>
          <p:cNvSpPr txBox="1"/>
          <p:nvPr/>
        </p:nvSpPr>
        <p:spPr>
          <a:xfrm>
            <a:off x="2889950" y="1793181"/>
            <a:ext cx="3364100" cy="646331"/>
          </a:xfrm>
          <a:prstGeom prst="rect">
            <a:avLst/>
          </a:prstGeom>
          <a:noFill/>
        </p:spPr>
        <p:txBody>
          <a:bodyPr wrap="square">
            <a:spAutoFit/>
          </a:bodyPr>
          <a:lstStyle/>
          <a:p>
            <a:pPr algn="ctr"/>
            <a:r>
              <a:rPr lang="en-US" altLang="zh-CN" sz="3600" b="1" dirty="0"/>
              <a:t>Questionnaire</a:t>
            </a:r>
            <a:endParaRPr lang="zh-CN" altLang="en-US" sz="3600" b="1" dirty="0"/>
          </a:p>
        </p:txBody>
      </p:sp>
      <p:pic>
        <p:nvPicPr>
          <p:cNvPr id="31" name="Picture 2" descr="Questionnaire Icon in Comic Style. Online Survey Vector Cartoon  Illustration on White Isolated Background. Checklist Report Splash Stock  Vector - Illustration of feedback, quality: 152517321"/>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17125" b="82625" l="21625" r="81250">
                        <a14:foregroundMark x1="27750" y1="24375" x2="33375" y2="23500"/>
                        <a14:foregroundMark x1="35875" y1="24125" x2="70375" y2="26125"/>
                        <a14:foregroundMark x1="70375" y1="26125" x2="75125" y2="62125"/>
                        <a14:foregroundMark x1="75125" y1="62125" x2="42625" y2="79000"/>
                        <a14:foregroundMark x1="42625" y1="79000" x2="26125" y2="44250"/>
                        <a14:foregroundMark x1="26125" y1="44250" x2="54750" y2="20500"/>
                        <a14:foregroundMark x1="54750" y1="20500" x2="39875" y2="58000"/>
                        <a14:foregroundMark x1="39875" y1="58000" x2="56625" y2="58750"/>
                        <a14:foregroundMark x1="45875" y1="39125" x2="59625" y2="47625"/>
                        <a14:foregroundMark x1="52375" y1="32875" x2="47000" y2="67000"/>
                        <a14:foregroundMark x1="47000" y1="67000" x2="27375" y2="55000"/>
                        <a14:foregroundMark x1="29125" y1="44125" x2="47000" y2="20875"/>
                        <a14:foregroundMark x1="24750" y1="27000" x2="32500" y2="43250"/>
                        <a14:foregroundMark x1="29250" y1="31875" x2="63000" y2="57750"/>
                        <a14:foregroundMark x1="63000" y1="57750" x2="44250" y2="64250"/>
                        <a14:foregroundMark x1="33625" y1="67750" x2="68375" y2="77750"/>
                        <a14:foregroundMark x1="68375" y1="77750" x2="65500" y2="52625"/>
                        <a14:foregroundMark x1="34125" y1="50125" x2="48125" y2="52750"/>
                        <a14:foregroundMark x1="32625" y1="82625" x2="49000" y2="80875"/>
                        <a14:foregroundMark x1="30625" y1="81375" x2="48125" y2="82000"/>
                        <a14:foregroundMark x1="47500" y1="20125" x2="64125" y2="17250"/>
                        <a14:foregroundMark x1="44750" y1="19875" x2="52000" y2="18625"/>
                      </a14:backgroundRemoval>
                    </a14:imgEffect>
                  </a14:imgLayer>
                </a14:imgProps>
              </a:ext>
              <a:ext uri="{28A0092B-C50C-407E-A947-70E740481C1C}">
                <a14:useLocalDpi xmlns:a14="http://schemas.microsoft.com/office/drawing/2010/main" val="0"/>
              </a:ext>
            </a:extLst>
          </a:blip>
          <a:srcRect l="14181" t="9352" r="11241" b="12093"/>
          <a:stretch>
            <a:fillRect/>
          </a:stretch>
        </p:blipFill>
        <p:spPr bwMode="auto">
          <a:xfrm rot="1908601">
            <a:off x="6244182" y="2501678"/>
            <a:ext cx="1044280" cy="1099959"/>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p:cNvPicPr>
            <a:picLocks noChangeAspect="1"/>
          </p:cNvPicPr>
          <p:nvPr/>
        </p:nvPicPr>
        <p:blipFill rotWithShape="1">
          <a:blip r:embed="rId27">
            <a:extLst>
              <a:ext uri="{BEBA8EAE-BF5A-486C-A8C5-ECC9F3942E4B}">
                <a14:imgProps xmlns:a14="http://schemas.microsoft.com/office/drawing/2010/main">
                  <a14:imgLayer r:embed="rId28">
                    <a14:imgEffect>
                      <a14:backgroundRemoval t="6424" b="95110" l="4724" r="94259">
                        <a14:foregroundMark x1="86483" y1="19175" x2="86483" y2="19175"/>
                        <a14:foregroundMark x1="80378" y1="6424" x2="80378" y2="6424"/>
                        <a14:foregroundMark x1="94259" y1="20422" x2="94259" y2="20422"/>
                        <a14:foregroundMark x1="80451" y1="79099" x2="80451" y2="79099"/>
                        <a14:foregroundMark x1="62500" y1="87632" x2="62500" y2="87632"/>
                        <a14:foregroundMark x1="86701" y1="75743" x2="86701" y2="75743"/>
                        <a14:foregroundMark x1="93314" y1="75072" x2="93314" y2="75072"/>
                        <a14:foregroundMark x1="87209" y1="78140" x2="87209" y2="78140"/>
                        <a14:backgroundMark x1="8212" y1="73538" x2="3634" y2="84276"/>
                        <a14:backgroundMark x1="3270" y1="65676" x2="4360" y2="80537"/>
                        <a14:backgroundMark x1="2616" y1="62416" x2="6468" y2="97315"/>
                        <a14:backgroundMark x1="5087" y1="63375" x2="4360" y2="77756"/>
                        <a14:backgroundMark x1="5451" y1="64334" x2="4724" y2="77277"/>
                      </a14:backgroundRemoval>
                    </a14:imgEffect>
                  </a14:imgLayer>
                </a14:imgProps>
              </a:ext>
            </a:extLst>
          </a:blip>
          <a:srcRect l="9154" t="1271" b="4520"/>
          <a:stretch>
            <a:fillRect/>
          </a:stretch>
        </p:blipFill>
        <p:spPr>
          <a:xfrm>
            <a:off x="2423888" y="2698816"/>
            <a:ext cx="3035142" cy="2385764"/>
          </a:xfrm>
          <a:prstGeom prst="rect">
            <a:avLst/>
          </a:prstGeom>
          <a:effectLst>
            <a:outerShdw blurRad="38100" sx="103000" sy="103000" algn="ctr" rotWithShape="0">
              <a:srgbClr val="B9D4FF">
                <a:alpha val="39000"/>
              </a:srgbClr>
            </a:outerShdw>
          </a:effectLst>
        </p:spPr>
      </p:pic>
      <p:pic>
        <p:nvPicPr>
          <p:cNvPr id="33" name="图片 32"/>
          <p:cNvPicPr>
            <a:picLocks noChangeAspect="1"/>
          </p:cNvPicPr>
          <p:nvPr/>
        </p:nvPicPr>
        <p:blipFill rotWithShape="1">
          <a:blip r:embed="rId29">
            <a:extLst>
              <a:ext uri="{BEBA8EAE-BF5A-486C-A8C5-ECC9F3942E4B}">
                <a14:imgProps xmlns:a14="http://schemas.microsoft.com/office/drawing/2010/main">
                  <a14:imgLayer r:embed="rId30">
                    <a14:imgEffect>
                      <a14:backgroundRemoval t="10000" b="90000" l="10000" r="90000"/>
                    </a14:imgEffect>
                  </a14:imgLayer>
                </a14:imgProps>
              </a:ext>
            </a:extLst>
          </a:blip>
          <a:srcRect l="30331" t="10344" r="35041" b="23935"/>
          <a:stretch>
            <a:fillRect/>
          </a:stretch>
        </p:blipFill>
        <p:spPr>
          <a:xfrm>
            <a:off x="2870544" y="2900599"/>
            <a:ext cx="291622" cy="2915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
        <p:cNvGrpSpPr/>
        <p:nvPr/>
      </p:nvGrpSpPr>
      <p:grpSpPr>
        <a:xfrm>
          <a:off x="0" y="0"/>
          <a:ext cx="0" cy="0"/>
          <a:chOff x="0" y="0"/>
          <a:chExt cx="0" cy="0"/>
        </a:xfrm>
      </p:grpSpPr>
      <p:pic>
        <p:nvPicPr>
          <p:cNvPr id="66" name="图片 65"/>
          <p:cNvPicPr>
            <a:picLocks noChangeAspect="1"/>
          </p:cNvPicPr>
          <p:nvPr/>
        </p:nvPicPr>
        <p:blipFill rotWithShape="1">
          <a:blip r:embed="rId3">
            <a:extLst>
              <a:ext uri="{BEBA8EAE-BF5A-486C-A8C5-ECC9F3942E4B}">
                <a14:imgProps xmlns:a14="http://schemas.microsoft.com/office/drawing/2010/main">
                  <a14:imgLayer r:embed="rId4">
                    <a14:imgEffect>
                      <a14:backgroundRemoval t="9903" b="90909" l="9992" r="89932">
                        <a14:foregroundMark x1="43906" y1="90909" x2="50946" y2="90260"/>
                      </a14:backgroundRemoval>
                    </a14:imgEffect>
                  </a14:imgLayer>
                </a14:imgProps>
              </a:ext>
            </a:extLst>
          </a:blip>
          <a:srcRect l="26731" r="26844"/>
          <a:stretch>
            <a:fillRect/>
          </a:stretch>
        </p:blipFill>
        <p:spPr>
          <a:xfrm>
            <a:off x="1397761" y="2058792"/>
            <a:ext cx="624017" cy="626788"/>
          </a:xfrm>
          <a:prstGeom prst="rect">
            <a:avLst/>
          </a:prstGeom>
        </p:spPr>
      </p:pic>
      <p:pic>
        <p:nvPicPr>
          <p:cNvPr id="68" name="图片 67"/>
          <p:cNvPicPr>
            <a:picLocks noChangeAspect="1"/>
          </p:cNvPicPr>
          <p:nvPr/>
        </p:nvPicPr>
        <p:blipFill rotWithShape="1">
          <a:blip r:embed="rId5">
            <a:extLst>
              <a:ext uri="{BEBA8EAE-BF5A-486C-A8C5-ECC9F3942E4B}">
                <a14:imgProps xmlns:a14="http://schemas.microsoft.com/office/drawing/2010/main">
                  <a14:imgLayer r:embed="rId6">
                    <a14:imgEffect>
                      <a14:backgroundRemoval t="9783" b="89907" l="9992" r="89932">
                        <a14:foregroundMark x1="47934" y1="23602" x2="54320" y2="27484"/>
                        <a14:foregroundMark x1="52367" y1="64130" x2="52367" y2="64130"/>
                        <a14:foregroundMark x1="52367" y1="65062" x2="52367" y2="65062"/>
                        <a14:foregroundMark x1="51165" y1="9938" x2="51165" y2="9938"/>
                        <a14:foregroundMark x1="52141" y1="9783" x2="52141" y2="9783"/>
                      </a14:backgroundRemoval>
                    </a14:imgEffect>
                  </a14:imgLayer>
                </a14:imgProps>
              </a:ext>
            </a:extLst>
          </a:blip>
          <a:srcRect l="37122" t="7724" r="33309" b="31938"/>
          <a:stretch>
            <a:fillRect/>
          </a:stretch>
        </p:blipFill>
        <p:spPr>
          <a:xfrm>
            <a:off x="2130041" y="4645487"/>
            <a:ext cx="617373" cy="609552"/>
          </a:xfrm>
          <a:prstGeom prst="rect">
            <a:avLst/>
          </a:prstGeom>
        </p:spPr>
      </p:pic>
      <p:pic>
        <p:nvPicPr>
          <p:cNvPr id="65" name="图片 6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2435" y1="83255" x2="32435" y2="83255"/>
                        <a14:foregroundMark x1="30731" y1="78873" x2="30731" y2="78873"/>
                        <a14:foregroundMark x1="69489" y1="77621" x2="69489" y2="77621"/>
                        <a14:foregroundMark x1="89445" y1="87480" x2="89445" y2="87480"/>
                        <a14:foregroundMark x1="15558" y1="88106" x2="15283" y2="87950"/>
                      </a14:backgroundRemoval>
                    </a14:imgEffect>
                  </a14:imgLayer>
                </a14:imgProps>
              </a:ext>
            </a:extLst>
          </a:blip>
          <a:stretch>
            <a:fillRect/>
          </a:stretch>
        </p:blipFill>
        <p:spPr>
          <a:xfrm>
            <a:off x="5568196" y="3902798"/>
            <a:ext cx="3364100" cy="1181781"/>
          </a:xfrm>
          <a:prstGeom prst="rect">
            <a:avLst/>
          </a:prstGeom>
        </p:spPr>
      </p:pic>
      <p:pic>
        <p:nvPicPr>
          <p:cNvPr id="47" name="图片 46"/>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16539" r="22903"/>
          <a:stretch>
            <a:fillRect/>
          </a:stretch>
        </p:blipFill>
        <p:spPr>
          <a:xfrm>
            <a:off x="335183" y="470554"/>
            <a:ext cx="1062578" cy="1160489"/>
          </a:xfrm>
          <a:prstGeom prst="rect">
            <a:avLst/>
          </a:prstGeom>
        </p:spPr>
      </p:pic>
      <p:pic>
        <p:nvPicPr>
          <p:cNvPr id="48" name="图片 47"/>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0705" y1="21587" x2="50705" y2="21587"/>
                        <a14:foregroundMark x1="48269" y1="21587" x2="48269" y2="21587"/>
                        <a14:foregroundMark x1="56795" y1="30952" x2="58910" y2="38413"/>
                      </a14:backgroundRemoval>
                    </a14:imgEffect>
                  </a14:imgLayer>
                </a14:imgProps>
              </a:ext>
            </a:extLst>
          </a:blip>
          <a:srcRect l="35196" t="11058" r="34651" b="16578"/>
          <a:stretch>
            <a:fillRect/>
          </a:stretch>
        </p:blipFill>
        <p:spPr>
          <a:xfrm rot="9069907">
            <a:off x="2410533" y="-836410"/>
            <a:ext cx="2257632" cy="2192524"/>
          </a:xfrm>
          <a:prstGeom prst="rect">
            <a:avLst/>
          </a:prstGeom>
        </p:spPr>
      </p:pic>
      <p:pic>
        <p:nvPicPr>
          <p:cNvPr id="49" name="图片 48"/>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foregroundMark x1="54517" y1="19599" x2="58533" y2="27039"/>
                        <a14:foregroundMark x1="51351" y1="19886" x2="60618" y2="42060"/>
                        <a14:foregroundMark x1="60618" y1="42060" x2="44633" y2="49928"/>
                        <a14:foregroundMark x1="50425" y1="19313" x2="61313" y2="27039"/>
                        <a14:foregroundMark x1="61313" y1="27039" x2="51815" y2="37053"/>
                        <a14:foregroundMark x1="51815" y1="37053" x2="49112" y2="16452"/>
                        <a14:foregroundMark x1="49112" y1="16452" x2="60232" y2="23748"/>
                        <a14:foregroundMark x1="60232" y1="23748" x2="62780" y2="32189"/>
                      </a14:backgroundRemoval>
                    </a14:imgEffect>
                  </a14:imgLayer>
                </a14:imgProps>
              </a:ext>
            </a:extLst>
          </a:blip>
          <a:srcRect l="30686" r="28976"/>
          <a:stretch>
            <a:fillRect/>
          </a:stretch>
        </p:blipFill>
        <p:spPr>
          <a:xfrm>
            <a:off x="7191359" y="29778"/>
            <a:ext cx="1363936" cy="1825113"/>
          </a:xfrm>
          <a:prstGeom prst="rect">
            <a:avLst/>
          </a:prstGeom>
        </p:spPr>
      </p:pic>
      <p:pic>
        <p:nvPicPr>
          <p:cNvPr id="52" name="图片 51"/>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foregroundMark x1="55726" y1="22932" x2="55726" y2="22932"/>
                      </a14:backgroundRemoval>
                    </a14:imgEffect>
                  </a14:imgLayer>
                </a14:imgProps>
              </a:ext>
            </a:extLst>
          </a:blip>
          <a:srcRect l="42733" t="13629" r="26428" b="17260"/>
          <a:stretch>
            <a:fillRect/>
          </a:stretch>
        </p:blipFill>
        <p:spPr>
          <a:xfrm>
            <a:off x="5349865" y="3847300"/>
            <a:ext cx="436662" cy="448891"/>
          </a:xfrm>
          <a:prstGeom prst="rect">
            <a:avLst/>
          </a:prstGeom>
        </p:spPr>
      </p:pic>
      <p:pic>
        <p:nvPicPr>
          <p:cNvPr id="53" name="图片 52"/>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foregroundMark x1="50401" y1="28659" x2="55929" y2="31895"/>
                        <a14:foregroundMark x1="46875" y1="18952" x2="49119" y2="23267"/>
                        <a14:foregroundMark x1="50801" y1="19569" x2="52163" y2="20031"/>
                        <a14:foregroundMark x1="50321" y1="16641" x2="51522" y2="17720"/>
                      </a14:backgroundRemoval>
                    </a14:imgEffect>
                  </a14:imgLayer>
                </a14:imgProps>
              </a:ext>
            </a:extLst>
          </a:blip>
          <a:srcRect l="30050" t="11201" r="29753" b="12330"/>
          <a:stretch>
            <a:fillRect/>
          </a:stretch>
        </p:blipFill>
        <p:spPr>
          <a:xfrm>
            <a:off x="8386901" y="3539970"/>
            <a:ext cx="1078312" cy="1066768"/>
          </a:xfrm>
          <a:prstGeom prst="rect">
            <a:avLst/>
          </a:prstGeom>
        </p:spPr>
      </p:pic>
      <p:pic>
        <p:nvPicPr>
          <p:cNvPr id="55" name="图片 54"/>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imgEffect>
                  </a14:imgLayer>
                </a14:imgProps>
              </a:ext>
            </a:extLst>
          </a:blip>
          <a:srcRect l="34702" t="9316" r="33859" b="32689"/>
          <a:stretch>
            <a:fillRect/>
          </a:stretch>
        </p:blipFill>
        <p:spPr>
          <a:xfrm>
            <a:off x="8093155" y="2283026"/>
            <a:ext cx="686489" cy="658240"/>
          </a:xfrm>
          <a:prstGeom prst="rect">
            <a:avLst/>
          </a:prstGeom>
        </p:spPr>
      </p:pic>
      <p:pic>
        <p:nvPicPr>
          <p:cNvPr id="51" name="图片 50"/>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foregroundMark x1="43807" y1="31260" x2="51057" y2="30463"/>
                      </a14:backgroundRemoval>
                    </a14:imgEffect>
                  </a14:imgLayer>
                </a14:imgProps>
              </a:ext>
            </a:extLst>
          </a:blip>
          <a:srcRect l="34410" t="12708" r="32041" b="19629"/>
          <a:stretch>
            <a:fillRect/>
          </a:stretch>
        </p:blipFill>
        <p:spPr>
          <a:xfrm>
            <a:off x="-306715" y="3232330"/>
            <a:ext cx="1757753" cy="1678832"/>
          </a:xfrm>
          <a:prstGeom prst="rect">
            <a:avLst/>
          </a:prstGeom>
        </p:spPr>
      </p:pic>
      <p:pic>
        <p:nvPicPr>
          <p:cNvPr id="29" name="图片 28"/>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37267" t="14452" r="37997" b="24290"/>
          <a:stretch>
            <a:fillRect/>
          </a:stretch>
        </p:blipFill>
        <p:spPr>
          <a:xfrm>
            <a:off x="6022297" y="1317228"/>
            <a:ext cx="328750" cy="324622"/>
          </a:xfrm>
          <a:prstGeom prst="rect">
            <a:avLst/>
          </a:prstGeom>
        </p:spPr>
      </p:pic>
      <p:pic>
        <p:nvPicPr>
          <p:cNvPr id="31" name="Picture 2" descr="Questionnaire Icon in Comic Style. Online Survey Vector Cartoon  Illustration on White Isolated Background. Checklist Report Splash Stock  Vector - Illustration of feedback, quality: 152517321"/>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17125" b="82625" l="21625" r="81250">
                        <a14:foregroundMark x1="27750" y1="24375" x2="33375" y2="23500"/>
                        <a14:foregroundMark x1="35875" y1="24125" x2="70375" y2="26125"/>
                        <a14:foregroundMark x1="70375" y1="26125" x2="75125" y2="62125"/>
                        <a14:foregroundMark x1="75125" y1="62125" x2="42625" y2="79000"/>
                        <a14:foregroundMark x1="42625" y1="79000" x2="26125" y2="44250"/>
                        <a14:foregroundMark x1="26125" y1="44250" x2="54750" y2="20500"/>
                        <a14:foregroundMark x1="54750" y1="20500" x2="39875" y2="58000"/>
                        <a14:foregroundMark x1="39875" y1="58000" x2="56625" y2="58750"/>
                        <a14:foregroundMark x1="45875" y1="39125" x2="59625" y2="47625"/>
                        <a14:foregroundMark x1="52375" y1="32875" x2="47000" y2="67000"/>
                        <a14:foregroundMark x1="47000" y1="67000" x2="27375" y2="55000"/>
                        <a14:foregroundMark x1="29125" y1="44125" x2="47000" y2="20875"/>
                        <a14:foregroundMark x1="24750" y1="27000" x2="32500" y2="43250"/>
                        <a14:foregroundMark x1="29250" y1="31875" x2="63000" y2="57750"/>
                        <a14:foregroundMark x1="63000" y1="57750" x2="44250" y2="64250"/>
                        <a14:foregroundMark x1="33625" y1="67750" x2="68375" y2="77750"/>
                        <a14:foregroundMark x1="68375" y1="77750" x2="65500" y2="52625"/>
                        <a14:foregroundMark x1="34125" y1="50125" x2="48125" y2="52750"/>
                        <a14:foregroundMark x1="32625" y1="82625" x2="49000" y2="80875"/>
                        <a14:foregroundMark x1="30625" y1="81375" x2="48125" y2="82000"/>
                        <a14:foregroundMark x1="47500" y1="20125" x2="64125" y2="17250"/>
                        <a14:foregroundMark x1="44750" y1="19875" x2="52000" y2="18625"/>
                      </a14:backgroundRemoval>
                    </a14:imgEffect>
                  </a14:imgLayer>
                </a14:imgProps>
              </a:ext>
              <a:ext uri="{28A0092B-C50C-407E-A947-70E740481C1C}">
                <a14:useLocalDpi xmlns:a14="http://schemas.microsoft.com/office/drawing/2010/main" val="0"/>
              </a:ext>
            </a:extLst>
          </a:blip>
          <a:srcRect l="14181" t="9352" r="11241" b="12093"/>
          <a:stretch>
            <a:fillRect/>
          </a:stretch>
        </p:blipFill>
        <p:spPr bwMode="auto">
          <a:xfrm rot="1908601">
            <a:off x="6244182" y="2501678"/>
            <a:ext cx="1044280" cy="1099959"/>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p:cNvPicPr>
            <a:picLocks noChangeAspect="1"/>
          </p:cNvPicPr>
          <p:nvPr/>
        </p:nvPicPr>
        <p:blipFill rotWithShape="1">
          <a:blip r:embed="rId27">
            <a:extLst>
              <a:ext uri="{BEBA8EAE-BF5A-486C-A8C5-ECC9F3942E4B}">
                <a14:imgProps xmlns:a14="http://schemas.microsoft.com/office/drawing/2010/main">
                  <a14:imgLayer r:embed="rId28">
                    <a14:imgEffect>
                      <a14:backgroundRemoval t="6424" b="95110" l="4724" r="94259">
                        <a14:foregroundMark x1="86483" y1="19175" x2="86483" y2="19175"/>
                        <a14:foregroundMark x1="80378" y1="6424" x2="80378" y2="6424"/>
                        <a14:foregroundMark x1="94259" y1="20422" x2="94259" y2="20422"/>
                        <a14:foregroundMark x1="80451" y1="79099" x2="80451" y2="79099"/>
                        <a14:foregroundMark x1="62500" y1="87632" x2="62500" y2="87632"/>
                        <a14:foregroundMark x1="86701" y1="75743" x2="86701" y2="75743"/>
                        <a14:foregroundMark x1="93314" y1="75072" x2="93314" y2="75072"/>
                        <a14:foregroundMark x1="87209" y1="78140" x2="87209" y2="78140"/>
                        <a14:backgroundMark x1="8212" y1="73538" x2="3634" y2="84276"/>
                        <a14:backgroundMark x1="3270" y1="65676" x2="4360" y2="80537"/>
                        <a14:backgroundMark x1="2616" y1="62416" x2="6468" y2="97315"/>
                        <a14:backgroundMark x1="5087" y1="63375" x2="4360" y2="77756"/>
                        <a14:backgroundMark x1="5451" y1="64334" x2="4724" y2="77277"/>
                      </a14:backgroundRemoval>
                    </a14:imgEffect>
                  </a14:imgLayer>
                </a14:imgProps>
              </a:ext>
            </a:extLst>
          </a:blip>
          <a:srcRect l="9154" t="1271" b="4520"/>
          <a:stretch>
            <a:fillRect/>
          </a:stretch>
        </p:blipFill>
        <p:spPr>
          <a:xfrm>
            <a:off x="2423888" y="2698816"/>
            <a:ext cx="3035142" cy="2385764"/>
          </a:xfrm>
          <a:prstGeom prst="rect">
            <a:avLst/>
          </a:prstGeom>
          <a:effectLst>
            <a:outerShdw blurRad="38100" sx="103000" sy="103000" algn="ctr" rotWithShape="0">
              <a:srgbClr val="B9D4FF">
                <a:alpha val="39000"/>
              </a:srgbClr>
            </a:outerShdw>
          </a:effectLst>
        </p:spPr>
      </p:pic>
      <p:pic>
        <p:nvPicPr>
          <p:cNvPr id="33" name="图片 32"/>
          <p:cNvPicPr>
            <a:picLocks noChangeAspect="1"/>
          </p:cNvPicPr>
          <p:nvPr/>
        </p:nvPicPr>
        <p:blipFill rotWithShape="1">
          <a:blip r:embed="rId29">
            <a:extLst>
              <a:ext uri="{BEBA8EAE-BF5A-486C-A8C5-ECC9F3942E4B}">
                <a14:imgProps xmlns:a14="http://schemas.microsoft.com/office/drawing/2010/main">
                  <a14:imgLayer r:embed="rId30">
                    <a14:imgEffect>
                      <a14:backgroundRemoval t="10000" b="90000" l="10000" r="90000"/>
                    </a14:imgEffect>
                  </a14:imgLayer>
                </a14:imgProps>
              </a:ext>
            </a:extLst>
          </a:blip>
          <a:srcRect l="30331" t="10344" r="35041" b="23935"/>
          <a:stretch>
            <a:fillRect/>
          </a:stretch>
        </p:blipFill>
        <p:spPr>
          <a:xfrm>
            <a:off x="2870544" y="2900599"/>
            <a:ext cx="291622" cy="291538"/>
          </a:xfrm>
          <a:prstGeom prst="rect">
            <a:avLst/>
          </a:prstGeom>
        </p:spPr>
      </p:pic>
      <p:sp>
        <p:nvSpPr>
          <p:cNvPr id="19" name="矩形 18"/>
          <p:cNvSpPr/>
          <p:nvPr/>
        </p:nvSpPr>
        <p:spPr>
          <a:xfrm>
            <a:off x="0" y="0"/>
            <a:ext cx="9144000" cy="5143500"/>
          </a:xfrm>
          <a:prstGeom prst="rect">
            <a:avLst/>
          </a:prstGeom>
          <a:solidFill>
            <a:schemeClr val="bg1">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p>
        </p:txBody>
      </p:sp>
      <p:sp>
        <p:nvSpPr>
          <p:cNvPr id="20" name="文本框 19"/>
          <p:cNvSpPr txBox="1"/>
          <p:nvPr/>
        </p:nvSpPr>
        <p:spPr>
          <a:xfrm>
            <a:off x="1425113" y="1506123"/>
            <a:ext cx="6097302" cy="1938992"/>
          </a:xfrm>
          <a:prstGeom prst="rect">
            <a:avLst/>
          </a:prstGeom>
          <a:noFill/>
        </p:spPr>
        <p:txBody>
          <a:bodyPr wrap="square" rtlCol="0">
            <a:spAutoFit/>
          </a:bodyPr>
          <a:lstStyle/>
          <a:p>
            <a:pPr marL="214630" indent="-21463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Such problem is common.</a:t>
            </a:r>
          </a:p>
          <a:p>
            <a:pPr marL="214630" indent="-21463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14630" indent="-21463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Select key sub-problems.</a:t>
            </a:r>
          </a:p>
          <a:p>
            <a:pPr marL="557530" lvl="1" indent="-21463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Most common used functions and devices</a:t>
            </a:r>
          </a:p>
          <a:p>
            <a:pPr marL="557530" lvl="1" indent="-21463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Most common reasons</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3156097" y="4073688"/>
            <a:ext cx="2771774" cy="1717718"/>
          </a:xfrm>
          <a:prstGeom prst="rect">
            <a:avLst/>
          </a:prstGeom>
        </p:spPr>
      </p:pic>
      <p:pic>
        <p:nvPicPr>
          <p:cNvPr id="34" name="图片 33"/>
          <p:cNvPicPr>
            <a:picLocks noChangeAspect="1"/>
          </p:cNvPicPr>
          <p:nvPr/>
        </p:nvPicPr>
        <p:blipFill>
          <a:blip r:embed="rId4"/>
          <a:stretch>
            <a:fillRect/>
          </a:stretch>
        </p:blipFill>
        <p:spPr>
          <a:xfrm>
            <a:off x="-292378" y="3897779"/>
            <a:ext cx="2677158" cy="2386089"/>
          </a:xfrm>
          <a:prstGeom prst="rect">
            <a:avLst/>
          </a:prstGeom>
        </p:spPr>
      </p:pic>
      <p:pic>
        <p:nvPicPr>
          <p:cNvPr id="33" name="图片 32"/>
          <p:cNvPicPr>
            <a:picLocks noChangeAspect="1"/>
          </p:cNvPicPr>
          <p:nvPr/>
        </p:nvPicPr>
        <p:blipFill>
          <a:blip r:embed="rId5"/>
          <a:stretch>
            <a:fillRect/>
          </a:stretch>
        </p:blipFill>
        <p:spPr>
          <a:xfrm>
            <a:off x="6752594" y="4485636"/>
            <a:ext cx="3095063" cy="846930"/>
          </a:xfrm>
          <a:prstGeom prst="rect">
            <a:avLst/>
          </a:prstGeom>
        </p:spPr>
      </p:pic>
      <p:pic>
        <p:nvPicPr>
          <p:cNvPr id="7" name="图片 6"/>
          <p:cNvPicPr>
            <a:picLocks noChangeAspect="1"/>
          </p:cNvPicPr>
          <p:nvPr/>
        </p:nvPicPr>
        <p:blipFill>
          <a:blip r:embed="rId6"/>
          <a:stretch>
            <a:fillRect/>
          </a:stretch>
        </p:blipFill>
        <p:spPr>
          <a:xfrm>
            <a:off x="1" y="1"/>
            <a:ext cx="3057525" cy="1583361"/>
          </a:xfrm>
          <a:prstGeom prst="rect">
            <a:avLst/>
          </a:prstGeom>
        </p:spPr>
      </p:pic>
      <p:pic>
        <p:nvPicPr>
          <p:cNvPr id="9" name="图片 8"/>
          <p:cNvPicPr>
            <a:picLocks noChangeAspect="1"/>
          </p:cNvPicPr>
          <p:nvPr/>
        </p:nvPicPr>
        <p:blipFill>
          <a:blip r:embed="rId7"/>
          <a:stretch>
            <a:fillRect/>
          </a:stretch>
        </p:blipFill>
        <p:spPr>
          <a:xfrm>
            <a:off x="2779964" y="1"/>
            <a:ext cx="3057525" cy="1287170"/>
          </a:xfrm>
          <a:prstGeom prst="rect">
            <a:avLst/>
          </a:prstGeom>
        </p:spPr>
      </p:pic>
      <p:pic>
        <p:nvPicPr>
          <p:cNvPr id="11" name="图片 10"/>
          <p:cNvPicPr>
            <a:picLocks noChangeAspect="1"/>
          </p:cNvPicPr>
          <p:nvPr/>
        </p:nvPicPr>
        <p:blipFill>
          <a:blip r:embed="rId8"/>
          <a:stretch>
            <a:fillRect/>
          </a:stretch>
        </p:blipFill>
        <p:spPr>
          <a:xfrm>
            <a:off x="5837488" y="1"/>
            <a:ext cx="3125066" cy="1482608"/>
          </a:xfrm>
          <a:prstGeom prst="rect">
            <a:avLst/>
          </a:prstGeom>
        </p:spPr>
      </p:pic>
      <p:pic>
        <p:nvPicPr>
          <p:cNvPr id="13" name="图片 12"/>
          <p:cNvPicPr>
            <a:picLocks noChangeAspect="1"/>
          </p:cNvPicPr>
          <p:nvPr/>
        </p:nvPicPr>
        <p:blipFill>
          <a:blip r:embed="rId4"/>
          <a:stretch>
            <a:fillRect/>
          </a:stretch>
        </p:blipFill>
        <p:spPr>
          <a:xfrm>
            <a:off x="0" y="1635479"/>
            <a:ext cx="2677158" cy="2386089"/>
          </a:xfrm>
          <a:prstGeom prst="rect">
            <a:avLst/>
          </a:prstGeom>
        </p:spPr>
      </p:pic>
      <p:pic>
        <p:nvPicPr>
          <p:cNvPr id="15" name="图片 14"/>
          <p:cNvPicPr>
            <a:picLocks noChangeAspect="1"/>
          </p:cNvPicPr>
          <p:nvPr/>
        </p:nvPicPr>
        <p:blipFill>
          <a:blip r:embed="rId3"/>
          <a:stretch>
            <a:fillRect/>
          </a:stretch>
        </p:blipFill>
        <p:spPr>
          <a:xfrm>
            <a:off x="6372226" y="1583362"/>
            <a:ext cx="2771774" cy="1717718"/>
          </a:xfrm>
          <a:prstGeom prst="rect">
            <a:avLst/>
          </a:prstGeom>
        </p:spPr>
      </p:pic>
      <p:pic>
        <p:nvPicPr>
          <p:cNvPr id="17" name="图片 16"/>
          <p:cNvPicPr>
            <a:picLocks noChangeAspect="1"/>
          </p:cNvPicPr>
          <p:nvPr/>
        </p:nvPicPr>
        <p:blipFill>
          <a:blip r:embed="rId9"/>
          <a:stretch>
            <a:fillRect/>
          </a:stretch>
        </p:blipFill>
        <p:spPr>
          <a:xfrm>
            <a:off x="1" y="4073687"/>
            <a:ext cx="2779963" cy="722577"/>
          </a:xfrm>
          <a:prstGeom prst="rect">
            <a:avLst/>
          </a:prstGeom>
        </p:spPr>
      </p:pic>
      <p:pic>
        <p:nvPicPr>
          <p:cNvPr id="19" name="图片 18"/>
          <p:cNvPicPr>
            <a:picLocks noChangeAspect="1"/>
          </p:cNvPicPr>
          <p:nvPr/>
        </p:nvPicPr>
        <p:blipFill>
          <a:blip r:embed="rId10"/>
          <a:stretch>
            <a:fillRect/>
          </a:stretch>
        </p:blipFill>
        <p:spPr>
          <a:xfrm>
            <a:off x="6656354" y="3282827"/>
            <a:ext cx="2487647" cy="1309287"/>
          </a:xfrm>
          <a:prstGeom prst="rect">
            <a:avLst/>
          </a:prstGeom>
        </p:spPr>
      </p:pic>
      <p:pic>
        <p:nvPicPr>
          <p:cNvPr id="21" name="图片 20"/>
          <p:cNvPicPr>
            <a:picLocks noChangeAspect="1"/>
          </p:cNvPicPr>
          <p:nvPr/>
        </p:nvPicPr>
        <p:blipFill>
          <a:blip r:embed="rId11"/>
          <a:stretch>
            <a:fillRect/>
          </a:stretch>
        </p:blipFill>
        <p:spPr>
          <a:xfrm>
            <a:off x="3561292" y="3330754"/>
            <a:ext cx="3095063" cy="1142792"/>
          </a:xfrm>
          <a:prstGeom prst="rect">
            <a:avLst/>
          </a:prstGeom>
        </p:spPr>
      </p:pic>
      <p:pic>
        <p:nvPicPr>
          <p:cNvPr id="23" name="图片 22"/>
          <p:cNvPicPr>
            <a:picLocks noChangeAspect="1"/>
          </p:cNvPicPr>
          <p:nvPr/>
        </p:nvPicPr>
        <p:blipFill>
          <a:blip r:embed="rId12"/>
          <a:stretch>
            <a:fillRect/>
          </a:stretch>
        </p:blipFill>
        <p:spPr>
          <a:xfrm>
            <a:off x="1140801" y="485000"/>
            <a:ext cx="3098891" cy="1235583"/>
          </a:xfrm>
          <a:prstGeom prst="rect">
            <a:avLst/>
          </a:prstGeom>
        </p:spPr>
      </p:pic>
      <p:pic>
        <p:nvPicPr>
          <p:cNvPr id="25" name="图片 24"/>
          <p:cNvPicPr>
            <a:picLocks noChangeAspect="1"/>
          </p:cNvPicPr>
          <p:nvPr/>
        </p:nvPicPr>
        <p:blipFill>
          <a:blip r:embed="rId5"/>
          <a:stretch>
            <a:fillRect/>
          </a:stretch>
        </p:blipFill>
        <p:spPr>
          <a:xfrm>
            <a:off x="1571694" y="4243893"/>
            <a:ext cx="3095063" cy="846930"/>
          </a:xfrm>
          <a:prstGeom prst="rect">
            <a:avLst/>
          </a:prstGeom>
        </p:spPr>
      </p:pic>
      <p:pic>
        <p:nvPicPr>
          <p:cNvPr id="27" name="图片 26"/>
          <p:cNvPicPr>
            <a:picLocks noChangeAspect="1"/>
          </p:cNvPicPr>
          <p:nvPr/>
        </p:nvPicPr>
        <p:blipFill>
          <a:blip r:embed="rId8"/>
          <a:stretch>
            <a:fillRect/>
          </a:stretch>
        </p:blipFill>
        <p:spPr>
          <a:xfrm>
            <a:off x="5377948" y="3761917"/>
            <a:ext cx="3125066" cy="1482608"/>
          </a:xfrm>
          <a:prstGeom prst="rect">
            <a:avLst/>
          </a:prstGeom>
        </p:spPr>
      </p:pic>
      <p:pic>
        <p:nvPicPr>
          <p:cNvPr id="28" name="图片 27"/>
          <p:cNvPicPr>
            <a:picLocks noChangeAspect="1"/>
          </p:cNvPicPr>
          <p:nvPr/>
        </p:nvPicPr>
        <p:blipFill>
          <a:blip r:embed="rId11"/>
          <a:stretch>
            <a:fillRect/>
          </a:stretch>
        </p:blipFill>
        <p:spPr>
          <a:xfrm>
            <a:off x="6752595" y="548353"/>
            <a:ext cx="3095063" cy="1142792"/>
          </a:xfrm>
          <a:prstGeom prst="rect">
            <a:avLst/>
          </a:prstGeom>
        </p:spPr>
      </p:pic>
      <p:pic>
        <p:nvPicPr>
          <p:cNvPr id="29" name="图片 28"/>
          <p:cNvPicPr>
            <a:picLocks noChangeAspect="1"/>
          </p:cNvPicPr>
          <p:nvPr/>
        </p:nvPicPr>
        <p:blipFill>
          <a:blip r:embed="rId11"/>
          <a:stretch>
            <a:fillRect/>
          </a:stretch>
        </p:blipFill>
        <p:spPr>
          <a:xfrm>
            <a:off x="-1566300" y="1340920"/>
            <a:ext cx="3095063" cy="1142792"/>
          </a:xfrm>
          <a:prstGeom prst="rect">
            <a:avLst/>
          </a:prstGeom>
        </p:spPr>
      </p:pic>
      <p:pic>
        <p:nvPicPr>
          <p:cNvPr id="30" name="图片 29"/>
          <p:cNvPicPr>
            <a:picLocks noChangeAspect="1"/>
          </p:cNvPicPr>
          <p:nvPr/>
        </p:nvPicPr>
        <p:blipFill>
          <a:blip r:embed="rId10"/>
          <a:stretch>
            <a:fillRect/>
          </a:stretch>
        </p:blipFill>
        <p:spPr>
          <a:xfrm>
            <a:off x="682981" y="4667359"/>
            <a:ext cx="2487647" cy="1309287"/>
          </a:xfrm>
          <a:prstGeom prst="rect">
            <a:avLst/>
          </a:prstGeom>
        </p:spPr>
      </p:pic>
      <p:pic>
        <p:nvPicPr>
          <p:cNvPr id="1028" name="Picture 4" descr="12,118 Cartoon Microphone Stock Photos, Pictures &amp; Royalty-Free Images -  iStock"/>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1179" y="2630831"/>
            <a:ext cx="593387" cy="74416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043238" y="1921141"/>
            <a:ext cx="3057526" cy="646331"/>
          </a:xfrm>
          <a:prstGeom prst="rect">
            <a:avLst/>
          </a:prstGeom>
          <a:noFill/>
        </p:spPr>
        <p:txBody>
          <a:bodyPr wrap="square">
            <a:spAutoFit/>
          </a:bodyPr>
          <a:lstStyle/>
          <a:p>
            <a:pPr algn="ctr"/>
            <a:r>
              <a:rPr lang="en-US" altLang="zh-CN" sz="3600" b="1" dirty="0"/>
              <a:t>Interviewing</a:t>
            </a:r>
            <a:endParaRPr lang="zh-CN" altLang="en-US" sz="1050" b="1" dirty="0"/>
          </a:p>
        </p:txBody>
      </p:sp>
      <p:pic>
        <p:nvPicPr>
          <p:cNvPr id="38" name="图片 37"/>
          <p:cNvPicPr>
            <a:picLocks noChangeAspect="1"/>
          </p:cNvPicPr>
          <p:nvPr/>
        </p:nvPicPr>
        <p:blipFill>
          <a:blip r:embed="rId3"/>
          <a:stretch>
            <a:fillRect/>
          </a:stretch>
        </p:blipFill>
        <p:spPr>
          <a:xfrm>
            <a:off x="7263379" y="-614927"/>
            <a:ext cx="2771774" cy="1717718"/>
          </a:xfrm>
          <a:prstGeom prst="rect">
            <a:avLst/>
          </a:prstGeom>
        </p:spPr>
      </p:pic>
      <p:pic>
        <p:nvPicPr>
          <p:cNvPr id="36" name="图片 35"/>
          <p:cNvPicPr>
            <a:picLocks noChangeAspect="1"/>
          </p:cNvPicPr>
          <p:nvPr/>
        </p:nvPicPr>
        <p:blipFill>
          <a:blip r:embed="rId4"/>
          <a:stretch>
            <a:fillRect/>
          </a:stretch>
        </p:blipFill>
        <p:spPr>
          <a:xfrm>
            <a:off x="1528763" y="-1362977"/>
            <a:ext cx="2677158" cy="2386089"/>
          </a:xfrm>
          <a:prstGeom prst="rect">
            <a:avLst/>
          </a:prstGeom>
        </p:spPr>
      </p:pic>
      <p:pic>
        <p:nvPicPr>
          <p:cNvPr id="37" name="图片 36"/>
          <p:cNvPicPr>
            <a:picLocks noChangeAspect="1"/>
          </p:cNvPicPr>
          <p:nvPr/>
        </p:nvPicPr>
        <p:blipFill>
          <a:blip r:embed="rId11"/>
          <a:stretch>
            <a:fillRect/>
          </a:stretch>
        </p:blipFill>
        <p:spPr>
          <a:xfrm>
            <a:off x="2944072" y="-412543"/>
            <a:ext cx="3095063" cy="1142792"/>
          </a:xfrm>
          <a:prstGeom prst="rect">
            <a:avLst/>
          </a:prstGeom>
        </p:spPr>
      </p:pic>
      <p:pic>
        <p:nvPicPr>
          <p:cNvPr id="26" name="图片 25"/>
          <p:cNvPicPr>
            <a:picLocks noChangeAspect="1"/>
          </p:cNvPicPr>
          <p:nvPr/>
        </p:nvPicPr>
        <p:blipFill>
          <a:blip r:embed="rId11"/>
          <a:stretch>
            <a:fillRect/>
          </a:stretch>
        </p:blipFill>
        <p:spPr>
          <a:xfrm>
            <a:off x="825920" y="3136008"/>
            <a:ext cx="3095063" cy="1142792"/>
          </a:xfrm>
          <a:prstGeom prst="rect">
            <a:avLst/>
          </a:prstGeom>
        </p:spPr>
      </p:pic>
      <p:sp>
        <p:nvSpPr>
          <p:cNvPr id="31" name="Google Shape;340;p39"/>
          <p:cNvSpPr txBox="1"/>
          <p:nvPr/>
        </p:nvSpPr>
        <p:spPr>
          <a:xfrm>
            <a:off x="2319458" y="1422740"/>
            <a:ext cx="14985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3156097" y="4073688"/>
            <a:ext cx="2771774" cy="1717718"/>
          </a:xfrm>
          <a:prstGeom prst="rect">
            <a:avLst/>
          </a:prstGeom>
        </p:spPr>
      </p:pic>
      <p:pic>
        <p:nvPicPr>
          <p:cNvPr id="34" name="图片 33"/>
          <p:cNvPicPr>
            <a:picLocks noChangeAspect="1"/>
          </p:cNvPicPr>
          <p:nvPr/>
        </p:nvPicPr>
        <p:blipFill>
          <a:blip r:embed="rId4"/>
          <a:stretch>
            <a:fillRect/>
          </a:stretch>
        </p:blipFill>
        <p:spPr>
          <a:xfrm>
            <a:off x="-292378" y="3897779"/>
            <a:ext cx="2677158" cy="2386089"/>
          </a:xfrm>
          <a:prstGeom prst="rect">
            <a:avLst/>
          </a:prstGeom>
        </p:spPr>
      </p:pic>
      <p:pic>
        <p:nvPicPr>
          <p:cNvPr id="33" name="图片 32"/>
          <p:cNvPicPr>
            <a:picLocks noChangeAspect="1"/>
          </p:cNvPicPr>
          <p:nvPr/>
        </p:nvPicPr>
        <p:blipFill>
          <a:blip r:embed="rId5"/>
          <a:stretch>
            <a:fillRect/>
          </a:stretch>
        </p:blipFill>
        <p:spPr>
          <a:xfrm>
            <a:off x="6752594" y="4485636"/>
            <a:ext cx="3095063" cy="846930"/>
          </a:xfrm>
          <a:prstGeom prst="rect">
            <a:avLst/>
          </a:prstGeom>
        </p:spPr>
      </p:pic>
      <p:pic>
        <p:nvPicPr>
          <p:cNvPr id="7" name="图片 6"/>
          <p:cNvPicPr>
            <a:picLocks noChangeAspect="1"/>
          </p:cNvPicPr>
          <p:nvPr/>
        </p:nvPicPr>
        <p:blipFill>
          <a:blip r:embed="rId6"/>
          <a:stretch>
            <a:fillRect/>
          </a:stretch>
        </p:blipFill>
        <p:spPr>
          <a:xfrm>
            <a:off x="1" y="1"/>
            <a:ext cx="3057525" cy="1583361"/>
          </a:xfrm>
          <a:prstGeom prst="rect">
            <a:avLst/>
          </a:prstGeom>
        </p:spPr>
      </p:pic>
      <p:pic>
        <p:nvPicPr>
          <p:cNvPr id="9" name="图片 8"/>
          <p:cNvPicPr>
            <a:picLocks noChangeAspect="1"/>
          </p:cNvPicPr>
          <p:nvPr/>
        </p:nvPicPr>
        <p:blipFill>
          <a:blip r:embed="rId7"/>
          <a:stretch>
            <a:fillRect/>
          </a:stretch>
        </p:blipFill>
        <p:spPr>
          <a:xfrm>
            <a:off x="2779964" y="1"/>
            <a:ext cx="3057525" cy="1287170"/>
          </a:xfrm>
          <a:prstGeom prst="rect">
            <a:avLst/>
          </a:prstGeom>
        </p:spPr>
      </p:pic>
      <p:pic>
        <p:nvPicPr>
          <p:cNvPr id="11" name="图片 10"/>
          <p:cNvPicPr>
            <a:picLocks noChangeAspect="1"/>
          </p:cNvPicPr>
          <p:nvPr/>
        </p:nvPicPr>
        <p:blipFill>
          <a:blip r:embed="rId8"/>
          <a:stretch>
            <a:fillRect/>
          </a:stretch>
        </p:blipFill>
        <p:spPr>
          <a:xfrm>
            <a:off x="5837488" y="1"/>
            <a:ext cx="3125066" cy="1482608"/>
          </a:xfrm>
          <a:prstGeom prst="rect">
            <a:avLst/>
          </a:prstGeom>
        </p:spPr>
      </p:pic>
      <p:pic>
        <p:nvPicPr>
          <p:cNvPr id="13" name="图片 12"/>
          <p:cNvPicPr>
            <a:picLocks noChangeAspect="1"/>
          </p:cNvPicPr>
          <p:nvPr/>
        </p:nvPicPr>
        <p:blipFill>
          <a:blip r:embed="rId4"/>
          <a:stretch>
            <a:fillRect/>
          </a:stretch>
        </p:blipFill>
        <p:spPr>
          <a:xfrm>
            <a:off x="0" y="1635479"/>
            <a:ext cx="2677158" cy="2386089"/>
          </a:xfrm>
          <a:prstGeom prst="rect">
            <a:avLst/>
          </a:prstGeom>
        </p:spPr>
      </p:pic>
      <p:pic>
        <p:nvPicPr>
          <p:cNvPr id="15" name="图片 14"/>
          <p:cNvPicPr>
            <a:picLocks noChangeAspect="1"/>
          </p:cNvPicPr>
          <p:nvPr/>
        </p:nvPicPr>
        <p:blipFill>
          <a:blip r:embed="rId3"/>
          <a:stretch>
            <a:fillRect/>
          </a:stretch>
        </p:blipFill>
        <p:spPr>
          <a:xfrm>
            <a:off x="6372226" y="1583362"/>
            <a:ext cx="2771774" cy="1717718"/>
          </a:xfrm>
          <a:prstGeom prst="rect">
            <a:avLst/>
          </a:prstGeom>
        </p:spPr>
      </p:pic>
      <p:pic>
        <p:nvPicPr>
          <p:cNvPr id="17" name="图片 16"/>
          <p:cNvPicPr>
            <a:picLocks noChangeAspect="1"/>
          </p:cNvPicPr>
          <p:nvPr/>
        </p:nvPicPr>
        <p:blipFill>
          <a:blip r:embed="rId9"/>
          <a:stretch>
            <a:fillRect/>
          </a:stretch>
        </p:blipFill>
        <p:spPr>
          <a:xfrm>
            <a:off x="1" y="4073687"/>
            <a:ext cx="2779963" cy="722577"/>
          </a:xfrm>
          <a:prstGeom prst="rect">
            <a:avLst/>
          </a:prstGeom>
        </p:spPr>
      </p:pic>
      <p:pic>
        <p:nvPicPr>
          <p:cNvPr id="19" name="图片 18"/>
          <p:cNvPicPr>
            <a:picLocks noChangeAspect="1"/>
          </p:cNvPicPr>
          <p:nvPr/>
        </p:nvPicPr>
        <p:blipFill>
          <a:blip r:embed="rId10"/>
          <a:stretch>
            <a:fillRect/>
          </a:stretch>
        </p:blipFill>
        <p:spPr>
          <a:xfrm>
            <a:off x="6656354" y="3282827"/>
            <a:ext cx="2487647" cy="1309287"/>
          </a:xfrm>
          <a:prstGeom prst="rect">
            <a:avLst/>
          </a:prstGeom>
        </p:spPr>
      </p:pic>
      <p:pic>
        <p:nvPicPr>
          <p:cNvPr id="21" name="图片 20"/>
          <p:cNvPicPr>
            <a:picLocks noChangeAspect="1"/>
          </p:cNvPicPr>
          <p:nvPr/>
        </p:nvPicPr>
        <p:blipFill>
          <a:blip r:embed="rId11"/>
          <a:stretch>
            <a:fillRect/>
          </a:stretch>
        </p:blipFill>
        <p:spPr>
          <a:xfrm>
            <a:off x="3561292" y="3330754"/>
            <a:ext cx="3095063" cy="1142792"/>
          </a:xfrm>
          <a:prstGeom prst="rect">
            <a:avLst/>
          </a:prstGeom>
        </p:spPr>
      </p:pic>
      <p:pic>
        <p:nvPicPr>
          <p:cNvPr id="23" name="图片 22"/>
          <p:cNvPicPr>
            <a:picLocks noChangeAspect="1"/>
          </p:cNvPicPr>
          <p:nvPr/>
        </p:nvPicPr>
        <p:blipFill>
          <a:blip r:embed="rId12"/>
          <a:stretch>
            <a:fillRect/>
          </a:stretch>
        </p:blipFill>
        <p:spPr>
          <a:xfrm>
            <a:off x="1140801" y="485000"/>
            <a:ext cx="3098891" cy="1235583"/>
          </a:xfrm>
          <a:prstGeom prst="rect">
            <a:avLst/>
          </a:prstGeom>
        </p:spPr>
      </p:pic>
      <p:pic>
        <p:nvPicPr>
          <p:cNvPr id="25" name="图片 24"/>
          <p:cNvPicPr>
            <a:picLocks noChangeAspect="1"/>
          </p:cNvPicPr>
          <p:nvPr/>
        </p:nvPicPr>
        <p:blipFill>
          <a:blip r:embed="rId5"/>
          <a:stretch>
            <a:fillRect/>
          </a:stretch>
        </p:blipFill>
        <p:spPr>
          <a:xfrm>
            <a:off x="1571694" y="4243893"/>
            <a:ext cx="3095063" cy="846930"/>
          </a:xfrm>
          <a:prstGeom prst="rect">
            <a:avLst/>
          </a:prstGeom>
        </p:spPr>
      </p:pic>
      <p:pic>
        <p:nvPicPr>
          <p:cNvPr id="27" name="图片 26"/>
          <p:cNvPicPr>
            <a:picLocks noChangeAspect="1"/>
          </p:cNvPicPr>
          <p:nvPr/>
        </p:nvPicPr>
        <p:blipFill>
          <a:blip r:embed="rId8"/>
          <a:stretch>
            <a:fillRect/>
          </a:stretch>
        </p:blipFill>
        <p:spPr>
          <a:xfrm>
            <a:off x="5377948" y="3761917"/>
            <a:ext cx="3125066" cy="1482608"/>
          </a:xfrm>
          <a:prstGeom prst="rect">
            <a:avLst/>
          </a:prstGeom>
        </p:spPr>
      </p:pic>
      <p:pic>
        <p:nvPicPr>
          <p:cNvPr id="28" name="图片 27"/>
          <p:cNvPicPr>
            <a:picLocks noChangeAspect="1"/>
          </p:cNvPicPr>
          <p:nvPr/>
        </p:nvPicPr>
        <p:blipFill>
          <a:blip r:embed="rId11"/>
          <a:stretch>
            <a:fillRect/>
          </a:stretch>
        </p:blipFill>
        <p:spPr>
          <a:xfrm>
            <a:off x="6752595" y="548353"/>
            <a:ext cx="3095063" cy="1142792"/>
          </a:xfrm>
          <a:prstGeom prst="rect">
            <a:avLst/>
          </a:prstGeom>
        </p:spPr>
      </p:pic>
      <p:pic>
        <p:nvPicPr>
          <p:cNvPr id="29" name="图片 28"/>
          <p:cNvPicPr>
            <a:picLocks noChangeAspect="1"/>
          </p:cNvPicPr>
          <p:nvPr/>
        </p:nvPicPr>
        <p:blipFill>
          <a:blip r:embed="rId11"/>
          <a:stretch>
            <a:fillRect/>
          </a:stretch>
        </p:blipFill>
        <p:spPr>
          <a:xfrm>
            <a:off x="-1566300" y="1340920"/>
            <a:ext cx="3095063" cy="1142792"/>
          </a:xfrm>
          <a:prstGeom prst="rect">
            <a:avLst/>
          </a:prstGeom>
        </p:spPr>
      </p:pic>
      <p:pic>
        <p:nvPicPr>
          <p:cNvPr id="30" name="图片 29"/>
          <p:cNvPicPr>
            <a:picLocks noChangeAspect="1"/>
          </p:cNvPicPr>
          <p:nvPr/>
        </p:nvPicPr>
        <p:blipFill>
          <a:blip r:embed="rId10"/>
          <a:stretch>
            <a:fillRect/>
          </a:stretch>
        </p:blipFill>
        <p:spPr>
          <a:xfrm>
            <a:off x="682981" y="4667359"/>
            <a:ext cx="2487647" cy="1309287"/>
          </a:xfrm>
          <a:prstGeom prst="rect">
            <a:avLst/>
          </a:prstGeom>
        </p:spPr>
      </p:pic>
      <p:pic>
        <p:nvPicPr>
          <p:cNvPr id="1028" name="Picture 4" descr="12,118 Cartoon Microphone Stock Photos, Pictures &amp; Royalty-Free Images -  iStock"/>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1179" y="2630831"/>
            <a:ext cx="593387" cy="744167"/>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3"/>
          <a:stretch>
            <a:fillRect/>
          </a:stretch>
        </p:blipFill>
        <p:spPr>
          <a:xfrm>
            <a:off x="7263379" y="-614927"/>
            <a:ext cx="2771774" cy="1717718"/>
          </a:xfrm>
          <a:prstGeom prst="rect">
            <a:avLst/>
          </a:prstGeom>
        </p:spPr>
      </p:pic>
      <p:pic>
        <p:nvPicPr>
          <p:cNvPr id="36" name="图片 35"/>
          <p:cNvPicPr>
            <a:picLocks noChangeAspect="1"/>
          </p:cNvPicPr>
          <p:nvPr/>
        </p:nvPicPr>
        <p:blipFill>
          <a:blip r:embed="rId4"/>
          <a:stretch>
            <a:fillRect/>
          </a:stretch>
        </p:blipFill>
        <p:spPr>
          <a:xfrm>
            <a:off x="1528763" y="-1362977"/>
            <a:ext cx="2677158" cy="2386089"/>
          </a:xfrm>
          <a:prstGeom prst="rect">
            <a:avLst/>
          </a:prstGeom>
        </p:spPr>
      </p:pic>
      <p:pic>
        <p:nvPicPr>
          <p:cNvPr id="37" name="图片 36"/>
          <p:cNvPicPr>
            <a:picLocks noChangeAspect="1"/>
          </p:cNvPicPr>
          <p:nvPr/>
        </p:nvPicPr>
        <p:blipFill>
          <a:blip r:embed="rId11"/>
          <a:stretch>
            <a:fillRect/>
          </a:stretch>
        </p:blipFill>
        <p:spPr>
          <a:xfrm>
            <a:off x="2944072" y="-412543"/>
            <a:ext cx="3095063" cy="1142792"/>
          </a:xfrm>
          <a:prstGeom prst="rect">
            <a:avLst/>
          </a:prstGeom>
        </p:spPr>
      </p:pic>
      <p:pic>
        <p:nvPicPr>
          <p:cNvPr id="26" name="图片 25"/>
          <p:cNvPicPr>
            <a:picLocks noChangeAspect="1"/>
          </p:cNvPicPr>
          <p:nvPr/>
        </p:nvPicPr>
        <p:blipFill>
          <a:blip r:embed="rId11"/>
          <a:stretch>
            <a:fillRect/>
          </a:stretch>
        </p:blipFill>
        <p:spPr>
          <a:xfrm>
            <a:off x="825920" y="3136008"/>
            <a:ext cx="3095063" cy="1142792"/>
          </a:xfrm>
          <a:prstGeom prst="rect">
            <a:avLst/>
          </a:prstGeom>
        </p:spPr>
      </p:pic>
      <p:sp>
        <p:nvSpPr>
          <p:cNvPr id="31" name="Google Shape;340;p39"/>
          <p:cNvSpPr txBox="1"/>
          <p:nvPr/>
        </p:nvSpPr>
        <p:spPr>
          <a:xfrm>
            <a:off x="2319458" y="1422740"/>
            <a:ext cx="14985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sz="4800" dirty="0"/>
          </a:p>
        </p:txBody>
      </p:sp>
      <p:sp>
        <p:nvSpPr>
          <p:cNvPr id="39" name="矩形 38"/>
          <p:cNvSpPr/>
          <p:nvPr/>
        </p:nvSpPr>
        <p:spPr>
          <a:xfrm>
            <a:off x="0" y="0"/>
            <a:ext cx="9144000" cy="5143500"/>
          </a:xfrm>
          <a:prstGeom prst="rect">
            <a:avLst/>
          </a:prstGeom>
          <a:solidFill>
            <a:schemeClr val="bg1">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p>
        </p:txBody>
      </p:sp>
      <p:sp>
        <p:nvSpPr>
          <p:cNvPr id="40" name="文本框 39"/>
          <p:cNvSpPr txBox="1"/>
          <p:nvPr/>
        </p:nvSpPr>
        <p:spPr>
          <a:xfrm>
            <a:off x="2039547" y="1078922"/>
            <a:ext cx="5480812" cy="3208571"/>
          </a:xfrm>
          <a:prstGeom prst="rect">
            <a:avLst/>
          </a:prstGeom>
          <a:noFill/>
        </p:spPr>
        <p:txBody>
          <a:bodyPr wrap="square" rtlCol="0">
            <a:spAutoFit/>
          </a:bodyPr>
          <a:lstStyle/>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More details, more specific.</a:t>
            </a:r>
          </a:p>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More descriptions, more deeply.</a:t>
            </a:r>
          </a:p>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More core reasons, better solutions.</a:t>
            </a:r>
          </a:p>
          <a:p>
            <a:pPr marL="214630" indent="-214630">
              <a:buFont typeface="Arial" panose="020B0604020202020204" pitchFamily="34" charset="0"/>
              <a:buChar char="•"/>
            </a:pPr>
            <a:endParaRPr lang="en-US" altLang="zh-CN" sz="2250" dirty="0">
              <a:latin typeface="Times New Roman" panose="02020603050405020304" pitchFamily="18" charset="0"/>
              <a:cs typeface="Times New Roman" panose="02020603050405020304" pitchFamily="18" charset="0"/>
            </a:endParaRPr>
          </a:p>
          <a:p>
            <a:pPr marL="214630" indent="-214630">
              <a:buFont typeface="Arial" panose="020B0604020202020204" pitchFamily="34" charset="0"/>
              <a:buChar char="•"/>
            </a:pPr>
            <a:endParaRPr lang="en-US" altLang="zh-CN" sz="2250" dirty="0">
              <a:latin typeface="Times New Roman" panose="02020603050405020304" pitchFamily="18" charset="0"/>
              <a:cs typeface="Times New Roman" panose="02020603050405020304" pitchFamily="18" charset="0"/>
            </a:endParaRPr>
          </a:p>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Physical defect,</a:t>
            </a:r>
          </a:p>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different comprehension ways,</a:t>
            </a:r>
          </a:p>
          <a:p>
            <a:pPr marL="214630" indent="-21463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unaccustomed step logic,</a:t>
            </a:r>
          </a:p>
          <a:p>
            <a:pPr marL="214630" indent="-214630">
              <a:buFont typeface="Arial" panose="020B0604020202020204" pitchFamily="34" charset="0"/>
              <a:buChar char="•"/>
            </a:pPr>
            <a:r>
              <a:rPr lang="en-US" altLang="zh-CN" sz="2250" dirty="0" err="1">
                <a:latin typeface="Times New Roman" panose="02020603050405020304" pitchFamily="18" charset="0"/>
                <a:cs typeface="Times New Roman" panose="02020603050405020304" pitchFamily="18" charset="0"/>
              </a:rPr>
              <a:t>etc</a:t>
            </a:r>
            <a:r>
              <a:rPr lang="en-US" altLang="zh-CN" sz="225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530"/>
        <p:cNvGrpSpPr/>
        <p:nvPr/>
      </p:nvGrpSpPr>
      <p:grpSpPr>
        <a:xfrm>
          <a:off x="0" y="0"/>
          <a:ext cx="0" cy="0"/>
          <a:chOff x="0" y="0"/>
          <a:chExt cx="0" cy="0"/>
        </a:xfrm>
      </p:grpSpPr>
      <p:pic>
        <p:nvPicPr>
          <p:cNvPr id="531" name="Google Shape;531;p51"/>
          <p:cNvPicPr preferRelativeResize="0"/>
          <p:nvPr/>
        </p:nvPicPr>
        <p:blipFill>
          <a:blip r:embed="rId3"/>
          <a:stretch>
            <a:fillRect/>
          </a:stretch>
        </p:blipFill>
        <p:spPr>
          <a:xfrm>
            <a:off x="5679688" y="3488528"/>
            <a:ext cx="2749214" cy="2638425"/>
          </a:xfrm>
          <a:prstGeom prst="rect">
            <a:avLst/>
          </a:prstGeom>
          <a:noFill/>
          <a:ln>
            <a:noFill/>
          </a:ln>
        </p:spPr>
      </p:pic>
      <p:sp>
        <p:nvSpPr>
          <p:cNvPr id="532" name="Google Shape;532;p51"/>
          <p:cNvSpPr txBox="1">
            <a:spLocks noGrp="1"/>
          </p:cNvSpPr>
          <p:nvPr>
            <p:ph type="title"/>
          </p:nvPr>
        </p:nvSpPr>
        <p:spPr>
          <a:xfrm>
            <a:off x="1117637" y="1228634"/>
            <a:ext cx="3317703" cy="711900"/>
          </a:xfrm>
          <a:prstGeom prst="rect">
            <a:avLst/>
          </a:prstGeom>
        </p:spPr>
        <p:txBody>
          <a:bodyPr spcFirstLastPara="1" vert="horz" wrap="square" lIns="91425" tIns="91425" rIns="91425" bIns="91425" rtlCol="0" anchor="ctr" anchorCtr="0">
            <a:noAutofit/>
          </a:bodyPr>
          <a:lstStyle/>
          <a:p>
            <a:r>
              <a:rPr lang="en-US" sz="2100" b="1" dirty="0">
                <a:solidFill>
                  <a:schemeClr val="tx1"/>
                </a:solidFill>
              </a:rPr>
              <a:t>Prototype Implementation</a:t>
            </a:r>
          </a:p>
        </p:txBody>
      </p:sp>
      <p:sp>
        <p:nvSpPr>
          <p:cNvPr id="533" name="Google Shape;533;p51"/>
          <p:cNvSpPr txBox="1">
            <a:spLocks noGrp="1"/>
          </p:cNvSpPr>
          <p:nvPr>
            <p:ph type="subTitle" idx="1"/>
          </p:nvPr>
        </p:nvSpPr>
        <p:spPr>
          <a:xfrm>
            <a:off x="1117637" y="1885685"/>
            <a:ext cx="5270741" cy="341100"/>
          </a:xfrm>
          <a:prstGeom prst="rect">
            <a:avLst/>
          </a:prstGeom>
        </p:spPr>
        <p:txBody>
          <a:bodyPr spcFirstLastPara="1" vert="horz" wrap="square" lIns="91425" tIns="91425" rIns="91425" bIns="91425" rtlCol="0" anchor="ctr" anchorCtr="0">
            <a:noAutofit/>
          </a:bodyPr>
          <a:lstStyle/>
          <a:p>
            <a:pPr marL="0" indent="0"/>
            <a:r>
              <a:rPr lang="en-US" sz="1350" dirty="0">
                <a:solidFill>
                  <a:schemeClr val="tx1"/>
                </a:solidFill>
              </a:rPr>
              <a:t>Choose Representative functions and prototyping them.</a:t>
            </a:r>
          </a:p>
        </p:txBody>
      </p:sp>
      <p:sp>
        <p:nvSpPr>
          <p:cNvPr id="534" name="Google Shape;534;p51"/>
          <p:cNvSpPr txBox="1">
            <a:spLocks noGrp="1"/>
          </p:cNvSpPr>
          <p:nvPr>
            <p:ph type="title" idx="2"/>
          </p:nvPr>
        </p:nvSpPr>
        <p:spPr>
          <a:xfrm>
            <a:off x="1117637" y="2535684"/>
            <a:ext cx="3317703" cy="711900"/>
          </a:xfrm>
          <a:prstGeom prst="rect">
            <a:avLst/>
          </a:prstGeom>
        </p:spPr>
        <p:txBody>
          <a:bodyPr spcFirstLastPara="1" vert="horz" wrap="square" lIns="91425" tIns="91425" rIns="91425" bIns="91425" rtlCol="0" anchor="ctr" anchorCtr="0">
            <a:noAutofit/>
          </a:bodyPr>
          <a:lstStyle/>
          <a:p>
            <a:r>
              <a:rPr lang="en-US" sz="2100" b="1" dirty="0">
                <a:solidFill>
                  <a:schemeClr val="tx1"/>
                </a:solidFill>
              </a:rPr>
              <a:t>From Senses to Cognition</a:t>
            </a:r>
          </a:p>
        </p:txBody>
      </p:sp>
      <p:sp>
        <p:nvSpPr>
          <p:cNvPr id="535" name="Google Shape;535;p51"/>
          <p:cNvSpPr txBox="1">
            <a:spLocks noGrp="1"/>
          </p:cNvSpPr>
          <p:nvPr>
            <p:ph type="subTitle" idx="3"/>
          </p:nvPr>
        </p:nvSpPr>
        <p:spPr>
          <a:xfrm>
            <a:off x="1117637" y="3192684"/>
            <a:ext cx="5270741" cy="341100"/>
          </a:xfrm>
          <a:prstGeom prst="rect">
            <a:avLst/>
          </a:prstGeom>
        </p:spPr>
        <p:txBody>
          <a:bodyPr spcFirstLastPara="1" vert="horz" wrap="square" lIns="91425" tIns="91425" rIns="91425" bIns="91425" rtlCol="0" anchor="ctr" anchorCtr="0">
            <a:noAutofit/>
          </a:bodyPr>
          <a:lstStyle/>
          <a:p>
            <a:pPr marL="0" indent="0"/>
            <a:r>
              <a:rPr lang="en-US" sz="1350" dirty="0">
                <a:solidFill>
                  <a:schemeClr val="tx1"/>
                </a:solidFill>
              </a:rPr>
              <a:t>What painful most and hard to solve when using smart devices.</a:t>
            </a:r>
          </a:p>
        </p:txBody>
      </p:sp>
      <p:sp>
        <p:nvSpPr>
          <p:cNvPr id="536" name="Google Shape;536;p51"/>
          <p:cNvSpPr txBox="1">
            <a:spLocks noGrp="1"/>
          </p:cNvSpPr>
          <p:nvPr>
            <p:ph type="title" idx="4"/>
          </p:nvPr>
        </p:nvSpPr>
        <p:spPr>
          <a:xfrm>
            <a:off x="1117637" y="3760736"/>
            <a:ext cx="3317703" cy="711900"/>
          </a:xfrm>
          <a:prstGeom prst="rect">
            <a:avLst/>
          </a:prstGeom>
        </p:spPr>
        <p:txBody>
          <a:bodyPr spcFirstLastPara="1" vert="horz" wrap="square" lIns="91425" tIns="91425" rIns="91425" bIns="91425" rtlCol="0" anchor="ctr" anchorCtr="0">
            <a:noAutofit/>
          </a:bodyPr>
          <a:lstStyle/>
          <a:p>
            <a:r>
              <a:rPr lang="en-US" sz="2100" b="1" dirty="0">
                <a:solidFill>
                  <a:schemeClr val="tx1"/>
                </a:solidFill>
              </a:rPr>
              <a:t>Memory System</a:t>
            </a:r>
          </a:p>
        </p:txBody>
      </p:sp>
      <p:sp>
        <p:nvSpPr>
          <p:cNvPr id="537" name="Google Shape;537;p51"/>
          <p:cNvSpPr txBox="1">
            <a:spLocks noGrp="1"/>
          </p:cNvSpPr>
          <p:nvPr>
            <p:ph type="subTitle" idx="5"/>
          </p:nvPr>
        </p:nvSpPr>
        <p:spPr>
          <a:xfrm>
            <a:off x="1117637" y="4417761"/>
            <a:ext cx="5270741" cy="341100"/>
          </a:xfrm>
          <a:prstGeom prst="rect">
            <a:avLst/>
          </a:prstGeom>
        </p:spPr>
        <p:txBody>
          <a:bodyPr spcFirstLastPara="1" vert="horz" wrap="square" lIns="91425" tIns="91425" rIns="91425" bIns="91425" rtlCol="0" anchor="ctr" anchorCtr="0">
            <a:noAutofit/>
          </a:bodyPr>
          <a:lstStyle/>
          <a:p>
            <a:pPr marL="0" indent="0"/>
            <a:r>
              <a:rPr lang="en-GB" sz="1350" dirty="0">
                <a:solidFill>
                  <a:schemeClr val="tx1"/>
                </a:solidFill>
              </a:rPr>
              <a:t>Should consider a specfic and </a:t>
            </a:r>
            <a:r>
              <a:rPr lang="en-US" sz="1350" dirty="0">
                <a:solidFill>
                  <a:schemeClr val="tx1"/>
                </a:solidFill>
              </a:rPr>
              <a:t>operable method for teaching.</a:t>
            </a:r>
            <a:endParaRPr sz="1350" dirty="0">
              <a:solidFill>
                <a:schemeClr val="tx1"/>
              </a:solidFill>
            </a:endParaRPr>
          </a:p>
        </p:txBody>
      </p:sp>
      <p:cxnSp>
        <p:nvCxnSpPr>
          <p:cNvPr id="538" name="Google Shape;538;p51"/>
          <p:cNvCxnSpPr/>
          <p:nvPr/>
        </p:nvCxnSpPr>
        <p:spPr>
          <a:xfrm>
            <a:off x="1117637" y="1241885"/>
            <a:ext cx="1884300" cy="0"/>
          </a:xfrm>
          <a:prstGeom prst="straightConnector1">
            <a:avLst/>
          </a:prstGeom>
          <a:noFill/>
          <a:ln w="19050" cap="flat" cmpd="sng">
            <a:solidFill>
              <a:schemeClr val="dk2"/>
            </a:solidFill>
            <a:prstDash val="solid"/>
            <a:round/>
            <a:headEnd type="none" w="med" len="med"/>
            <a:tailEnd type="none" w="med" len="med"/>
          </a:ln>
        </p:spPr>
      </p:cxnSp>
      <p:cxnSp>
        <p:nvCxnSpPr>
          <p:cNvPr id="539" name="Google Shape;539;p51"/>
          <p:cNvCxnSpPr/>
          <p:nvPr/>
        </p:nvCxnSpPr>
        <p:spPr>
          <a:xfrm>
            <a:off x="1117637" y="2563856"/>
            <a:ext cx="1884300" cy="0"/>
          </a:xfrm>
          <a:prstGeom prst="straightConnector1">
            <a:avLst/>
          </a:prstGeom>
          <a:noFill/>
          <a:ln w="19050" cap="flat" cmpd="sng">
            <a:solidFill>
              <a:schemeClr val="dk2"/>
            </a:solidFill>
            <a:prstDash val="solid"/>
            <a:round/>
            <a:headEnd type="none" w="med" len="med"/>
            <a:tailEnd type="none" w="med" len="med"/>
          </a:ln>
        </p:spPr>
      </p:cxnSp>
      <p:cxnSp>
        <p:nvCxnSpPr>
          <p:cNvPr id="540" name="Google Shape;540;p51"/>
          <p:cNvCxnSpPr/>
          <p:nvPr/>
        </p:nvCxnSpPr>
        <p:spPr>
          <a:xfrm>
            <a:off x="1117637" y="3796352"/>
            <a:ext cx="1884300" cy="0"/>
          </a:xfrm>
          <a:prstGeom prst="straightConnector1">
            <a:avLst/>
          </a:prstGeom>
          <a:noFill/>
          <a:ln w="19050" cap="flat" cmpd="sng">
            <a:solidFill>
              <a:schemeClr val="dk2"/>
            </a:solidFill>
            <a:prstDash val="solid"/>
            <a:round/>
            <a:headEnd type="none" w="med" len="med"/>
            <a:tailEnd type="none" w="med" len="med"/>
          </a:ln>
        </p:spPr>
      </p:cxnSp>
      <p:sp>
        <p:nvSpPr>
          <p:cNvPr id="541" name="Google Shape;541;p51"/>
          <p:cNvSpPr/>
          <p:nvPr/>
        </p:nvSpPr>
        <p:spPr>
          <a:xfrm rot="-9035819">
            <a:off x="7161277" y="3162598"/>
            <a:ext cx="1303393" cy="270442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endParaRPr sz="1800">
              <a:solidFill>
                <a:schemeClr val="tx1"/>
              </a:solidFill>
            </a:endParaRPr>
          </a:p>
        </p:txBody>
      </p:sp>
      <p:sp>
        <p:nvSpPr>
          <p:cNvPr id="542" name="Google Shape;542;p51"/>
          <p:cNvSpPr/>
          <p:nvPr/>
        </p:nvSpPr>
        <p:spPr>
          <a:xfrm rot="-9035819">
            <a:off x="7486474" y="3349967"/>
            <a:ext cx="1303393" cy="270442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solidFill>
                <a:schemeClr val="tx1"/>
              </a:solidFill>
            </a:endParaRPr>
          </a:p>
        </p:txBody>
      </p:sp>
      <p:sp>
        <p:nvSpPr>
          <p:cNvPr id="4" name="文本框 3"/>
          <p:cNvSpPr txBox="1"/>
          <p:nvPr/>
        </p:nvSpPr>
        <p:spPr>
          <a:xfrm>
            <a:off x="2172041" y="343731"/>
            <a:ext cx="3801041" cy="507831"/>
          </a:xfrm>
          <a:prstGeom prst="rect">
            <a:avLst/>
          </a:prstGeom>
          <a:noFill/>
        </p:spPr>
        <p:txBody>
          <a:bodyPr wrap="none" rtlCol="0">
            <a:spAutoFit/>
          </a:bodyPr>
          <a:lstStyle/>
          <a:p>
            <a:pPr algn="ctr"/>
            <a:r>
              <a:rPr lang="en-US" altLang="zh-CN" sz="2700" b="1" dirty="0">
                <a:solidFill>
                  <a:schemeClr val="tx1"/>
                </a:solidFill>
              </a:rPr>
              <a:t>Iteration of Empathize</a:t>
            </a:r>
            <a:endParaRPr lang="zh-CN" altLang="en-US" sz="2700"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DEFC">
            <a:alpha val="0"/>
          </a:srgbClr>
        </a:solidFill>
        <a:effectLst/>
      </p:bgPr>
    </p:bg>
    <p:spTree>
      <p:nvGrpSpPr>
        <p:cNvPr id="1" name="Shape 530"/>
        <p:cNvGrpSpPr/>
        <p:nvPr/>
      </p:nvGrpSpPr>
      <p:grpSpPr>
        <a:xfrm>
          <a:off x="0" y="0"/>
          <a:ext cx="0" cy="0"/>
          <a:chOff x="0" y="0"/>
          <a:chExt cx="0" cy="0"/>
        </a:xfrm>
      </p:grpSpPr>
      <p:pic>
        <p:nvPicPr>
          <p:cNvPr id="531" name="Google Shape;531;p51"/>
          <p:cNvPicPr preferRelativeResize="0"/>
          <p:nvPr/>
        </p:nvPicPr>
        <p:blipFill>
          <a:blip r:embed="rId3"/>
          <a:stretch>
            <a:fillRect/>
          </a:stretch>
        </p:blipFill>
        <p:spPr>
          <a:xfrm>
            <a:off x="5679688" y="3488528"/>
            <a:ext cx="2749214" cy="2638425"/>
          </a:xfrm>
          <a:prstGeom prst="rect">
            <a:avLst/>
          </a:prstGeom>
          <a:noFill/>
          <a:ln>
            <a:noFill/>
          </a:ln>
        </p:spPr>
      </p:pic>
      <p:sp>
        <p:nvSpPr>
          <p:cNvPr id="532" name="Google Shape;532;p51"/>
          <p:cNvSpPr txBox="1">
            <a:spLocks noGrp="1"/>
          </p:cNvSpPr>
          <p:nvPr>
            <p:ph type="title"/>
          </p:nvPr>
        </p:nvSpPr>
        <p:spPr>
          <a:xfrm>
            <a:off x="718392" y="1603015"/>
            <a:ext cx="3317703" cy="711900"/>
          </a:xfrm>
          <a:prstGeom prst="rect">
            <a:avLst/>
          </a:prstGeom>
        </p:spPr>
        <p:txBody>
          <a:bodyPr spcFirstLastPara="1" vert="horz" wrap="square" lIns="91425" tIns="91425" rIns="91425" bIns="91425" rtlCol="0" anchor="ctr" anchorCtr="0">
            <a:noAutofit/>
          </a:bodyPr>
          <a:lstStyle/>
          <a:p>
            <a:r>
              <a:rPr lang="en-US" sz="2100" b="1" dirty="0">
                <a:solidFill>
                  <a:schemeClr val="tx1"/>
                </a:solidFill>
              </a:rPr>
              <a:t>Understanding Human</a:t>
            </a:r>
          </a:p>
        </p:txBody>
      </p:sp>
      <p:sp>
        <p:nvSpPr>
          <p:cNvPr id="533" name="Google Shape;533;p51"/>
          <p:cNvSpPr txBox="1">
            <a:spLocks noGrp="1"/>
          </p:cNvSpPr>
          <p:nvPr>
            <p:ph type="subTitle" idx="1"/>
          </p:nvPr>
        </p:nvSpPr>
        <p:spPr>
          <a:xfrm>
            <a:off x="718393" y="2260066"/>
            <a:ext cx="2797540" cy="1915934"/>
          </a:xfrm>
          <a:prstGeom prst="rect">
            <a:avLst/>
          </a:prstGeom>
        </p:spPr>
        <p:txBody>
          <a:bodyPr spcFirstLastPara="1" vert="horz" wrap="square" lIns="91425" tIns="91425" rIns="91425" bIns="91425" rtlCol="0" anchor="ctr" anchorCtr="0">
            <a:noAutofit/>
          </a:bodyPr>
          <a:lstStyle/>
          <a:p>
            <a:pPr marL="0" indent="-179705">
              <a:buFont typeface="Arial" panose="020B0604020202020204" pitchFamily="34" charset="0"/>
              <a:buChar char="•"/>
            </a:pPr>
            <a:r>
              <a:rPr lang="en-US" sz="1600" b="1" dirty="0">
                <a:solidFill>
                  <a:schemeClr val="tx1"/>
                </a:solidFill>
              </a:rPr>
              <a:t>Senses</a:t>
            </a:r>
          </a:p>
          <a:p>
            <a:pPr marL="0" indent="0"/>
            <a:r>
              <a:rPr lang="en-US" sz="1350" dirty="0">
                <a:solidFill>
                  <a:schemeClr val="tx1"/>
                </a:solidFill>
              </a:rPr>
              <a:t>     Vision, hearing, touch defect.</a:t>
            </a:r>
          </a:p>
          <a:p>
            <a:pPr marL="0" indent="-179705">
              <a:buFont typeface="Arial" panose="020B0604020202020204" pitchFamily="34" charset="0"/>
              <a:buChar char="•"/>
            </a:pPr>
            <a:r>
              <a:rPr lang="en-US" sz="1600" b="1" dirty="0">
                <a:solidFill>
                  <a:schemeClr val="tx1"/>
                </a:solidFill>
              </a:rPr>
              <a:t>Memory</a:t>
            </a:r>
          </a:p>
          <a:p>
            <a:pPr marL="0" indent="-179705">
              <a:buFont typeface="Arial" panose="020B0604020202020204" pitchFamily="34" charset="0"/>
              <a:buChar char="•"/>
            </a:pPr>
            <a:r>
              <a:rPr lang="en-US" sz="1600" b="1" dirty="0">
                <a:solidFill>
                  <a:schemeClr val="tx1"/>
                </a:solidFill>
              </a:rPr>
              <a:t>Cognition</a:t>
            </a:r>
          </a:p>
          <a:p>
            <a:pPr marL="0" indent="0"/>
            <a:r>
              <a:rPr lang="en-US" sz="1350" dirty="0">
                <a:solidFill>
                  <a:schemeClr val="tx1"/>
                </a:solidFill>
              </a:rPr>
              <a:t>     Learning, problem solving, etc.</a:t>
            </a:r>
          </a:p>
        </p:txBody>
      </p:sp>
      <p:sp>
        <p:nvSpPr>
          <p:cNvPr id="536" name="Google Shape;536;p51"/>
          <p:cNvSpPr txBox="1">
            <a:spLocks noGrp="1"/>
          </p:cNvSpPr>
          <p:nvPr>
            <p:ph type="title" idx="4"/>
          </p:nvPr>
        </p:nvSpPr>
        <p:spPr>
          <a:xfrm>
            <a:off x="4482987" y="1603015"/>
            <a:ext cx="3317703" cy="711900"/>
          </a:xfrm>
          <a:prstGeom prst="rect">
            <a:avLst/>
          </a:prstGeom>
        </p:spPr>
        <p:txBody>
          <a:bodyPr spcFirstLastPara="1" vert="horz" wrap="square" lIns="91425" tIns="91425" rIns="91425" bIns="91425" rtlCol="0" anchor="ctr" anchorCtr="0">
            <a:noAutofit/>
          </a:bodyPr>
          <a:lstStyle/>
          <a:p>
            <a:r>
              <a:rPr lang="en-US" sz="2100" b="1" dirty="0">
                <a:solidFill>
                  <a:schemeClr val="tx1"/>
                </a:solidFill>
              </a:rPr>
              <a:t>Methods of Empathize</a:t>
            </a:r>
          </a:p>
        </p:txBody>
      </p:sp>
      <p:cxnSp>
        <p:nvCxnSpPr>
          <p:cNvPr id="538" name="Google Shape;538;p51"/>
          <p:cNvCxnSpPr/>
          <p:nvPr/>
        </p:nvCxnSpPr>
        <p:spPr>
          <a:xfrm>
            <a:off x="718392" y="1616266"/>
            <a:ext cx="1884300" cy="0"/>
          </a:xfrm>
          <a:prstGeom prst="straightConnector1">
            <a:avLst/>
          </a:prstGeom>
          <a:noFill/>
          <a:ln w="19050" cap="flat" cmpd="sng">
            <a:solidFill>
              <a:schemeClr val="dk2"/>
            </a:solidFill>
            <a:prstDash val="solid"/>
            <a:round/>
            <a:headEnd type="none" w="med" len="med"/>
            <a:tailEnd type="none" w="med" len="med"/>
          </a:ln>
        </p:spPr>
      </p:cxnSp>
      <p:cxnSp>
        <p:nvCxnSpPr>
          <p:cNvPr id="540" name="Google Shape;540;p51"/>
          <p:cNvCxnSpPr/>
          <p:nvPr/>
        </p:nvCxnSpPr>
        <p:spPr>
          <a:xfrm>
            <a:off x="4482987" y="1638631"/>
            <a:ext cx="1884300" cy="0"/>
          </a:xfrm>
          <a:prstGeom prst="straightConnector1">
            <a:avLst/>
          </a:prstGeom>
          <a:noFill/>
          <a:ln w="19050" cap="flat" cmpd="sng">
            <a:solidFill>
              <a:schemeClr val="dk2"/>
            </a:solidFill>
            <a:prstDash val="solid"/>
            <a:round/>
            <a:headEnd type="none" w="med" len="med"/>
            <a:tailEnd type="none" w="med" len="med"/>
          </a:ln>
        </p:spPr>
      </p:cxnSp>
      <p:sp>
        <p:nvSpPr>
          <p:cNvPr id="541" name="Google Shape;541;p51"/>
          <p:cNvSpPr/>
          <p:nvPr/>
        </p:nvSpPr>
        <p:spPr>
          <a:xfrm rot="-9035819">
            <a:off x="7161277" y="3162598"/>
            <a:ext cx="1303393" cy="270442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endParaRPr sz="1800">
              <a:solidFill>
                <a:schemeClr val="tx1"/>
              </a:solidFill>
            </a:endParaRPr>
          </a:p>
        </p:txBody>
      </p:sp>
      <p:sp>
        <p:nvSpPr>
          <p:cNvPr id="542" name="Google Shape;542;p51"/>
          <p:cNvSpPr/>
          <p:nvPr/>
        </p:nvSpPr>
        <p:spPr>
          <a:xfrm rot="-9035819">
            <a:off x="7486474" y="3349967"/>
            <a:ext cx="1303393" cy="270442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solidFill>
                <a:schemeClr val="tx1"/>
              </a:solidFill>
            </a:endParaRPr>
          </a:p>
        </p:txBody>
      </p:sp>
      <p:sp>
        <p:nvSpPr>
          <p:cNvPr id="4" name="文本框 3"/>
          <p:cNvSpPr txBox="1"/>
          <p:nvPr/>
        </p:nvSpPr>
        <p:spPr>
          <a:xfrm>
            <a:off x="1931593" y="343731"/>
            <a:ext cx="4281941" cy="507831"/>
          </a:xfrm>
          <a:prstGeom prst="rect">
            <a:avLst/>
          </a:prstGeom>
          <a:noFill/>
        </p:spPr>
        <p:txBody>
          <a:bodyPr wrap="none" rtlCol="0">
            <a:spAutoFit/>
          </a:bodyPr>
          <a:lstStyle/>
          <a:p>
            <a:pPr algn="ctr"/>
            <a:r>
              <a:rPr lang="en-US" altLang="zh-CN" sz="2700" b="1" dirty="0">
                <a:solidFill>
                  <a:schemeClr val="tx1"/>
                </a:solidFill>
              </a:rPr>
              <a:t>Knowledge of Empathize</a:t>
            </a:r>
            <a:endParaRPr lang="zh-CN" altLang="en-US" sz="2700" b="1" dirty="0">
              <a:solidFill>
                <a:schemeClr val="tx1"/>
              </a:solidFill>
            </a:endParaRPr>
          </a:p>
        </p:txBody>
      </p:sp>
      <p:sp>
        <p:nvSpPr>
          <p:cNvPr id="21" name="Google Shape;533;p51"/>
          <p:cNvSpPr txBox="1"/>
          <p:nvPr/>
        </p:nvSpPr>
        <p:spPr>
          <a:xfrm>
            <a:off x="4482987" y="2327030"/>
            <a:ext cx="2797539" cy="1915934"/>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1pPr>
            <a:lvl2pPr marL="914400" marR="0" lvl="1"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2pPr>
            <a:lvl3pPr marL="1371600" marR="0" lvl="2"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3pPr>
            <a:lvl4pPr marL="1828800" marR="0" lvl="3"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4pPr>
            <a:lvl5pPr marL="2286000" marR="0" lvl="4"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5pPr>
            <a:lvl6pPr marL="2743200" marR="0" lvl="5"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6pPr>
            <a:lvl7pPr marL="3200400" marR="0" lvl="6"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7pPr>
            <a:lvl8pPr marL="3657600" marR="0" lvl="7"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8pPr>
            <a:lvl9pPr marL="4114800" marR="0" lvl="8" indent="-317500" algn="ctr"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9pPr>
          </a:lstStyle>
          <a:p>
            <a:pPr marL="0" indent="-179705">
              <a:buFont typeface="Arial" panose="020B0604020202020204" pitchFamily="34" charset="0"/>
              <a:buChar char="•"/>
            </a:pPr>
            <a:r>
              <a:rPr lang="en-US" sz="1600" b="1" dirty="0">
                <a:solidFill>
                  <a:schemeClr val="tx1"/>
                </a:solidFill>
              </a:rPr>
              <a:t>Immerse</a:t>
            </a:r>
          </a:p>
          <a:p>
            <a:pPr marL="0" indent="-179705">
              <a:buFont typeface="Arial" panose="020B0604020202020204" pitchFamily="34" charset="0"/>
              <a:buChar char="•"/>
            </a:pPr>
            <a:r>
              <a:rPr lang="en-US" sz="1600" b="1" dirty="0">
                <a:solidFill>
                  <a:schemeClr val="tx1"/>
                </a:solidFill>
              </a:rPr>
              <a:t>Observe</a:t>
            </a:r>
          </a:p>
          <a:p>
            <a:pPr marL="0" indent="-179705">
              <a:buFont typeface="Arial" panose="020B0604020202020204" pitchFamily="34" charset="0"/>
              <a:buChar char="•"/>
            </a:pPr>
            <a:r>
              <a:rPr lang="en-US" sz="1600" b="1" dirty="0">
                <a:solidFill>
                  <a:schemeClr val="tx1"/>
                </a:solidFill>
              </a:rPr>
              <a:t>Contact</a:t>
            </a:r>
          </a:p>
          <a:p>
            <a:pPr marL="0" indent="0"/>
            <a:r>
              <a:rPr lang="en-US" sz="1350" dirty="0">
                <a:solidFill>
                  <a:schemeClr val="tx1"/>
                </a:solidFill>
              </a:rPr>
              <a:t>     Objective, breaking stereotypes and provoking new thinking</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YwOWI5NTc5YTdiNWVlZDFhYmQ4ZTBiNmFjNjBjMmE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926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752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752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9736}"/>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514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ae251e44-6b78-4997-9acf-84a0731334a1}"/>
</p:tagLst>
</file>

<file path=ppt/theme/theme1.xml><?xml version="1.0" encoding="utf-8"?>
<a:theme xmlns:a="http://schemas.openxmlformats.org/drawingml/2006/main" name="Aeronautical Engineering Major for College by Slidesgo">
  <a:themeElements>
    <a:clrScheme name="Simple Light">
      <a:dk1>
        <a:srgbClr val="191919"/>
      </a:dk1>
      <a:lt1>
        <a:srgbClr val="FFFFFF"/>
      </a:lt1>
      <a:dk2>
        <a:srgbClr val="29235C"/>
      </a:dk2>
      <a:lt2>
        <a:srgbClr val="C7B0FF"/>
      </a:lt2>
      <a:accent1>
        <a:srgbClr val="00F5FF"/>
      </a:accent1>
      <a:accent2>
        <a:srgbClr val="9EFCE5"/>
      </a:accent2>
      <a:accent3>
        <a:srgbClr val="FFFFFF"/>
      </a:accent3>
      <a:accent4>
        <a:srgbClr val="FFFFFF"/>
      </a:accent4>
      <a:accent5>
        <a:srgbClr val="FFFFFF"/>
      </a:accent5>
      <a:accent6>
        <a:srgbClr val="FFFFFF"/>
      </a:accent6>
      <a:hlink>
        <a:srgbClr val="2923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2971</Words>
  <Application>Microsoft Office PowerPoint</Application>
  <PresentationFormat>全屏显示(16:9)</PresentationFormat>
  <Paragraphs>306</Paragraphs>
  <Slides>36</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+中文正文</vt:lpstr>
      <vt:lpstr>Mallanna</vt:lpstr>
      <vt:lpstr>Russo One</vt:lpstr>
      <vt:lpstr>微软雅黑</vt:lpstr>
      <vt:lpstr>Arial</vt:lpstr>
      <vt:lpstr>Bebas Neue</vt:lpstr>
      <vt:lpstr>Comic Sans MS</vt:lpstr>
      <vt:lpstr>Roboto Condensed Light</vt:lpstr>
      <vt:lpstr>Tahoma</vt:lpstr>
      <vt:lpstr>Times New Roman</vt:lpstr>
      <vt:lpstr>Wingdings</vt:lpstr>
      <vt:lpstr>Aeronautical Engineering Major for College by Slidesgo</vt:lpstr>
      <vt:lpstr>Make it Easier for the Elderly to Use Smartphones and Appliances</vt:lpstr>
      <vt:lpstr>Empathize</vt:lpstr>
      <vt:lpstr>PowerPoint 演示文稿</vt:lpstr>
      <vt:lpstr>PowerPoint 演示文稿</vt:lpstr>
      <vt:lpstr>PowerPoint 演示文稿</vt:lpstr>
      <vt:lpstr>PowerPoint 演示文稿</vt:lpstr>
      <vt:lpstr>PowerPoint 演示文稿</vt:lpstr>
      <vt:lpstr>Prototype Implementation</vt:lpstr>
      <vt:lpstr>Understanding Human</vt:lpstr>
      <vt:lpstr>PowerPoint 演示文稿</vt:lpstr>
      <vt:lpstr>Over 60</vt:lpstr>
      <vt:lpstr>The main problems they encountered</vt:lpstr>
      <vt:lpstr>POV-Insight</vt:lpstr>
      <vt:lpstr>03.Ideate</vt:lpstr>
      <vt:lpstr>What we did in Ideating</vt:lpstr>
      <vt:lpstr>Product Design Goal</vt:lpstr>
      <vt:lpstr>PowerPoint 演示文稿</vt:lpstr>
      <vt:lpstr>Concept Video</vt:lpstr>
      <vt:lpstr>PowerPoint 演示文稿</vt:lpstr>
      <vt:lpstr>PowerPoint 演示文稿</vt:lpstr>
      <vt:lpstr>PowerPoint 演示文稿</vt:lpstr>
      <vt:lpstr>Medium-fi Prototype</vt:lpstr>
      <vt:lpstr>PowerPoint 演示文稿</vt:lpstr>
      <vt:lpstr>Corrections </vt:lpstr>
      <vt:lpstr>PowerPoint 演示文稿</vt:lpstr>
      <vt:lpstr>Test: Group  Heuristic Evaluation</vt:lpstr>
      <vt:lpstr>Recap: Our Evaluation Design</vt:lpstr>
      <vt:lpstr> Group Heuristic Evaluation: Outcomes</vt:lpstr>
      <vt:lpstr>Updates on our mid-fi: examples</vt:lpstr>
      <vt:lpstr>Updates on our mid-fi: examples</vt:lpstr>
      <vt:lpstr>PowerPoint 演示文稿</vt:lpstr>
      <vt:lpstr>PowerPoint 演示文稿</vt:lpstr>
      <vt:lpstr>Summary &amp;  Outlook</vt:lpstr>
      <vt:lpstr>What we do?</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Aeronautical Engineering Major for College</dc:title>
  <dc:creator/>
  <cp:lastModifiedBy>Cpdo</cp:lastModifiedBy>
  <cp:revision>151</cp:revision>
  <dcterms:created xsi:type="dcterms:W3CDTF">2022-05-17T06:46:00Z</dcterms:created>
  <dcterms:modified xsi:type="dcterms:W3CDTF">2022-06-26T04:13:08Z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80E730B81A7B41599A1F46C90A0FA48C</vt:lpwstr>
  </property>
  <property fmtid="{D5CDD505-2E9C-101B-9397-08002B2CF9AE}" pid="3" name="KSOProductBuildVer">
    <vt:lpwstr>2052-11.1.0.11744</vt:lpwstr>
  </property>
</Properties>
</file>